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6"/>
  </p:notesMasterIdLst>
  <p:sldIdLst>
    <p:sldId id="282" r:id="rId2"/>
    <p:sldId id="283" r:id="rId3"/>
    <p:sldId id="292" r:id="rId4"/>
    <p:sldId id="285" r:id="rId5"/>
    <p:sldId id="293" r:id="rId6"/>
    <p:sldId id="284" r:id="rId7"/>
    <p:sldId id="287" r:id="rId8"/>
    <p:sldId id="288" r:id="rId9"/>
    <p:sldId id="289" r:id="rId10"/>
    <p:sldId id="286" r:id="rId11"/>
    <p:sldId id="296" r:id="rId12"/>
    <p:sldId id="291" r:id="rId13"/>
    <p:sldId id="295" r:id="rId14"/>
    <p:sldId id="294" r:id="rId1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C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471" autoAdjust="0"/>
  </p:normalViewPr>
  <p:slideViewPr>
    <p:cSldViewPr snapToGrid="0">
      <p:cViewPr varScale="1">
        <p:scale>
          <a:sx n="55" d="100"/>
          <a:sy n="55" d="100"/>
        </p:scale>
        <p:origin x="1060" y="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D4FEF-84CC-4521-BA29-65B61FEFB37C}" type="datetimeFigureOut">
              <a:rPr lang="zh-TW" altLang="en-US" smtClean="0"/>
              <a:t>2024/8/23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BD45D5-CFC0-4F16-9C96-6471864EAE50}" type="slidenum">
              <a:rPr lang="zh-TW" altLang="en-US" smtClean="0"/>
              <a:t>‹#›</a:t>
            </a:fld>
            <a:endParaRPr lang="zh-TW" altLang="en-US"/>
          </a:p>
        </p:txBody>
      </p:sp>
    </p:spTree>
    <p:extLst>
      <p:ext uri="{BB962C8B-B14F-4D97-AF65-F5344CB8AC3E}">
        <p14:creationId xmlns:p14="http://schemas.microsoft.com/office/powerpoint/2010/main" val="4740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OQC </a:t>
            </a:r>
            <a:r>
              <a:rPr lang="zh-TW" altLang="en-US" dirty="0"/>
              <a:t>針對</a:t>
            </a:r>
            <a:r>
              <a:rPr lang="en-US" altLang="zh-TW" dirty="0"/>
              <a:t>probe mark </a:t>
            </a:r>
            <a:r>
              <a:rPr lang="zh-TW" altLang="en-US" dirty="0"/>
              <a:t>貼邊的提前處置</a:t>
            </a:r>
          </a:p>
          <a:p>
            <a:endParaRPr lang="zh-TW" altLang="en-US" dirty="0"/>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1</a:t>
            </a:fld>
            <a:endParaRPr lang="zh-TW" altLang="en-US"/>
          </a:p>
        </p:txBody>
      </p:sp>
    </p:spTree>
    <p:extLst>
      <p:ext uri="{BB962C8B-B14F-4D97-AF65-F5344CB8AC3E}">
        <p14:creationId xmlns:p14="http://schemas.microsoft.com/office/powerpoint/2010/main" val="347099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從我們的</a:t>
            </a:r>
            <a:r>
              <a:rPr lang="en-US" altLang="zh-TW" dirty="0"/>
              <a:t>result</a:t>
            </a:r>
            <a:r>
              <a:rPr lang="zh-TW" altLang="en-US" dirty="0"/>
              <a:t>來看，我們預設一周大約會掃出</a:t>
            </a:r>
            <a:r>
              <a:rPr lang="en-US" altLang="zh-TW" dirty="0"/>
              <a:t>KOZ=0</a:t>
            </a:r>
            <a:r>
              <a:rPr lang="zh-TW" altLang="en-US" dirty="0"/>
              <a:t>的</a:t>
            </a:r>
            <a:r>
              <a:rPr lang="en-US" altLang="zh-TW" dirty="0"/>
              <a:t>wafer</a:t>
            </a:r>
            <a:r>
              <a:rPr lang="zh-TW" altLang="en-US" dirty="0"/>
              <a:t>有</a:t>
            </a:r>
            <a:r>
              <a:rPr lang="en-US" altLang="zh-TW" dirty="0"/>
              <a:t>100</a:t>
            </a:r>
            <a:r>
              <a:rPr lang="zh-TW" altLang="en-US" dirty="0"/>
              <a:t>片，後續實際被</a:t>
            </a:r>
            <a:r>
              <a:rPr lang="en-US" altLang="zh-TW" dirty="0"/>
              <a:t>tag attribute</a:t>
            </a:r>
            <a:r>
              <a:rPr lang="zh-TW" altLang="en-US" dirty="0"/>
              <a:t>的是</a:t>
            </a:r>
            <a:r>
              <a:rPr lang="en-US" altLang="zh-TW" dirty="0"/>
              <a:t>87</a:t>
            </a:r>
            <a:r>
              <a:rPr lang="zh-TW" altLang="en-US" dirty="0"/>
              <a:t>片，其中</a:t>
            </a:r>
            <a:r>
              <a:rPr lang="en-US" altLang="zh-TW" dirty="0"/>
              <a:t>fail </a:t>
            </a:r>
            <a:r>
              <a:rPr lang="zh-TW" altLang="en-US" dirty="0"/>
              <a:t>的部分是</a:t>
            </a:r>
            <a:r>
              <a:rPr lang="en-US" altLang="zh-TW" dirty="0"/>
              <a:t>23</a:t>
            </a:r>
            <a:r>
              <a:rPr lang="zh-TW" altLang="en-US" dirty="0"/>
              <a:t>片。</a:t>
            </a:r>
            <a:br>
              <a:rPr lang="en-US" altLang="zh-TW" dirty="0"/>
            </a:br>
            <a:r>
              <a:rPr lang="zh-TW" altLang="en-US" dirty="0"/>
              <a:t>從實際檢測出異常的</a:t>
            </a:r>
            <a:r>
              <a:rPr lang="en-US" altLang="zh-TW" dirty="0"/>
              <a:t>wafer</a:t>
            </a:r>
            <a:r>
              <a:rPr lang="zh-TW" altLang="en-US" dirty="0"/>
              <a:t>數量來看，確實有達成我們的目的，有成功檢測出除了</a:t>
            </a:r>
            <a:r>
              <a:rPr lang="en-US" altLang="zh-TW" dirty="0"/>
              <a:t>sampling</a:t>
            </a:r>
            <a:r>
              <a:rPr lang="zh-TW" altLang="en-US" dirty="0"/>
              <a:t>那兩片的</a:t>
            </a:r>
            <a:r>
              <a:rPr lang="en-US" altLang="zh-TW" dirty="0"/>
              <a:t>probe mark shift (</a:t>
            </a:r>
            <a:r>
              <a:rPr lang="zh-TW" altLang="en-US" dirty="0"/>
              <a:t>相當於減少</a:t>
            </a:r>
            <a:r>
              <a:rPr lang="en-US" altLang="zh-TW" dirty="0"/>
              <a:t>23</a:t>
            </a:r>
            <a:r>
              <a:rPr lang="zh-TW" altLang="en-US" dirty="0"/>
              <a:t>張</a:t>
            </a:r>
            <a:r>
              <a:rPr lang="en-US" altLang="zh-TW" dirty="0"/>
              <a:t>GPSS)</a:t>
            </a:r>
            <a:r>
              <a:rPr lang="zh-TW" altLang="en-US" dirty="0"/>
              <a:t>。</a:t>
            </a:r>
            <a:endParaRPr lang="en-US" altLang="zh-TW" dirty="0"/>
          </a:p>
          <a:p>
            <a:r>
              <a:rPr lang="zh-TW" altLang="en-US" dirty="0"/>
              <a:t>多逮到的錯誤呢，能更即時反應線上</a:t>
            </a:r>
            <a:r>
              <a:rPr lang="en-US" altLang="zh-TW" dirty="0"/>
              <a:t>probe mark</a:t>
            </a:r>
            <a:r>
              <a:rPr lang="zh-TW" altLang="en-US" dirty="0"/>
              <a:t>的狀況，除了</a:t>
            </a:r>
            <a:r>
              <a:rPr lang="en-US" altLang="zh-TW" dirty="0"/>
              <a:t>KOZ=0</a:t>
            </a:r>
            <a:r>
              <a:rPr lang="zh-TW" altLang="en-US" dirty="0"/>
              <a:t>的這道防線之外，又多一到</a:t>
            </a:r>
            <a:r>
              <a:rPr lang="en-US" altLang="zh-TW" dirty="0"/>
              <a:t>Defense line</a:t>
            </a:r>
            <a:r>
              <a:rPr lang="zh-TW" altLang="en-US" dirty="0"/>
              <a:t>，能更加鞏固我們的產品品質。</a:t>
            </a:r>
            <a:endParaRPr lang="en-US" altLang="zh-TW" dirty="0"/>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10</a:t>
            </a:fld>
            <a:endParaRPr lang="zh-TW" altLang="en-US"/>
          </a:p>
        </p:txBody>
      </p:sp>
    </p:spTree>
    <p:extLst>
      <p:ext uri="{BB962C8B-B14F-4D97-AF65-F5344CB8AC3E}">
        <p14:creationId xmlns:p14="http://schemas.microsoft.com/office/powerpoint/2010/main" val="3375494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AIADC</a:t>
            </a:r>
            <a:r>
              <a:rPr lang="zh-TW" altLang="en-US" dirty="0"/>
              <a:t>是我們</a:t>
            </a:r>
            <a:r>
              <a:rPr lang="en-US" altLang="zh-TW" dirty="0"/>
              <a:t>OQC</a:t>
            </a:r>
            <a:r>
              <a:rPr lang="zh-TW" altLang="en-US" dirty="0"/>
              <a:t>跟</a:t>
            </a:r>
            <a:r>
              <a:rPr lang="en-US" altLang="zh-TW" dirty="0"/>
              <a:t>process team</a:t>
            </a:r>
            <a:r>
              <a:rPr lang="zh-TW" altLang="en-US" dirty="0"/>
              <a:t>交流的部分，做了更進一步的了解，也與我自己研究有相關。</a:t>
            </a:r>
            <a:endParaRPr lang="en-US" altLang="zh-TW" dirty="0"/>
          </a:p>
          <a:p>
            <a:r>
              <a:rPr lang="zh-TW" altLang="en-US" dirty="0"/>
              <a:t>他是結合了影像處理和</a:t>
            </a:r>
            <a:r>
              <a:rPr lang="en-US" altLang="zh-TW" dirty="0"/>
              <a:t>AI</a:t>
            </a:r>
            <a:r>
              <a:rPr lang="zh-TW" altLang="en-US" dirty="0"/>
              <a:t>驅動的</a:t>
            </a:r>
            <a:r>
              <a:rPr lang="en-US" altLang="zh-TW" dirty="0"/>
              <a:t>ADC</a:t>
            </a:r>
            <a:r>
              <a:rPr lang="zh-TW" altLang="en-US" dirty="0"/>
              <a:t>技術，整合出</a:t>
            </a:r>
            <a:r>
              <a:rPr lang="en-US" altLang="zh-TW" dirty="0"/>
              <a:t>defect </a:t>
            </a:r>
            <a:r>
              <a:rPr lang="zh-TW" altLang="en-US" dirty="0"/>
              <a:t>檢測和分類的部份，去判說他是否有貼邊，或是其他</a:t>
            </a:r>
            <a:r>
              <a:rPr lang="en-US" altLang="zh-TW" dirty="0"/>
              <a:t>defect</a:t>
            </a:r>
            <a:r>
              <a:rPr lang="zh-TW" altLang="en-US" dirty="0"/>
              <a:t>。</a:t>
            </a:r>
            <a:endParaRPr lang="en-US" altLang="zh-TW" dirty="0"/>
          </a:p>
          <a:p>
            <a:r>
              <a:rPr lang="zh-TW" altLang="en-US" dirty="0"/>
              <a:t>利用物件分析方法讓</a:t>
            </a:r>
            <a:r>
              <a:rPr lang="en-US" altLang="zh-TW" dirty="0"/>
              <a:t>AI</a:t>
            </a:r>
            <a:r>
              <a:rPr lang="zh-TW" altLang="en-US" dirty="0"/>
              <a:t>去做機器學習並且處理大量的數據，做出高精準度的分類和評斷，以提高準確性和效率，進而減少</a:t>
            </a:r>
            <a:r>
              <a:rPr lang="en-US" altLang="zh-TW" dirty="0"/>
              <a:t>OQC</a:t>
            </a:r>
            <a:r>
              <a:rPr lang="zh-TW" altLang="en-US" dirty="0"/>
              <a:t>的複雜度及工作量。</a:t>
            </a:r>
            <a:endParaRPr lang="en-US" altLang="zh-TW" dirty="0"/>
          </a:p>
          <a:p>
            <a:r>
              <a:rPr lang="zh-TW" altLang="en-US" dirty="0"/>
              <a:t>簡單說就是給</a:t>
            </a:r>
            <a:r>
              <a:rPr lang="en-US" altLang="zh-TW" dirty="0"/>
              <a:t>AI</a:t>
            </a:r>
            <a:r>
              <a:rPr lang="zh-TW" altLang="en-US" dirty="0"/>
              <a:t>大量的圖片去學習並訓練模型，不過因為</a:t>
            </a:r>
            <a:r>
              <a:rPr lang="en-US" altLang="zh-TW" dirty="0"/>
              <a:t>overfitting</a:t>
            </a:r>
            <a:r>
              <a:rPr lang="zh-TW" altLang="en-US" dirty="0"/>
              <a:t>是機器學習的常見問題，他會因為過度訓練而造成在訓練數據上表現得非常好，但在真實數據或測試數據上的表現較差，進而降低了準確性，</a:t>
            </a:r>
            <a:endParaRPr lang="en-US" altLang="zh-TW" dirty="0"/>
          </a:p>
          <a:p>
            <a:r>
              <a:rPr lang="zh-TW" altLang="en-US" dirty="0"/>
              <a:t>所以為了不讓他因為</a:t>
            </a:r>
            <a:r>
              <a:rPr lang="en-US" altLang="zh-TW" dirty="0"/>
              <a:t>overfitting</a:t>
            </a:r>
            <a:r>
              <a:rPr lang="zh-TW" altLang="en-US" dirty="0"/>
              <a:t>問題，導致分辨越來越多不準確的</a:t>
            </a:r>
            <a:r>
              <a:rPr lang="en-US" altLang="zh-TW" dirty="0"/>
              <a:t>data</a:t>
            </a:r>
            <a:r>
              <a:rPr lang="zh-TW" altLang="en-US" dirty="0"/>
              <a:t>，所以會在訓練值以及驗證值中取一個最加均值，大約在</a:t>
            </a:r>
            <a:r>
              <a:rPr lang="en-US" altLang="zh-TW" dirty="0"/>
              <a:t>70%</a:t>
            </a:r>
            <a:r>
              <a:rPr lang="zh-TW" altLang="en-US" dirty="0"/>
              <a:t>左右，來做出一個最佳學習力的模型。</a:t>
            </a:r>
            <a:endParaRPr lang="en-US" altLang="zh-TW" dirty="0"/>
          </a:p>
          <a:p>
            <a:r>
              <a:rPr lang="zh-TW" altLang="en-US" dirty="0"/>
              <a:t>經過這次的計畫，讓我了解到一個完整的系統是需要不同部門的努力來合作完成的</a:t>
            </a:r>
            <a:r>
              <a:rPr lang="en-US" altLang="zh-TW" dirty="0"/>
              <a:t>(</a:t>
            </a:r>
            <a:r>
              <a:rPr lang="zh-TW" altLang="en-US" dirty="0"/>
              <a:t>比方我們這個計畫需要跟</a:t>
            </a:r>
            <a:r>
              <a:rPr lang="en-US" altLang="zh-TW" dirty="0"/>
              <a:t>PROBE</a:t>
            </a:r>
            <a:r>
              <a:rPr lang="zh-TW" altLang="en-US" dirty="0"/>
              <a:t>設備</a:t>
            </a:r>
            <a:r>
              <a:rPr lang="en-US" altLang="zh-TW" dirty="0"/>
              <a:t>/PROCESS TEAM</a:t>
            </a:r>
            <a:r>
              <a:rPr lang="zh-TW" altLang="en-US" dirty="0"/>
              <a:t>做合作</a:t>
            </a:r>
            <a:r>
              <a:rPr lang="en-US" altLang="zh-TW" dirty="0"/>
              <a:t>)</a:t>
            </a:r>
            <a:r>
              <a:rPr lang="zh-TW" altLang="en-US" dirty="0"/>
              <a:t>，除了要有明確的核心目標外，還需要理解</a:t>
            </a:r>
            <a:r>
              <a:rPr lang="en-US" altLang="zh-TW" dirty="0"/>
              <a:t>fab</a:t>
            </a:r>
            <a:r>
              <a:rPr lang="zh-TW" altLang="en-US" dirty="0"/>
              <a:t>的運作模式，</a:t>
            </a:r>
            <a:endParaRPr lang="en-US" altLang="zh-TW" dirty="0"/>
          </a:p>
          <a:p>
            <a:r>
              <a:rPr lang="zh-TW" altLang="en-US" dirty="0"/>
              <a:t>逐步釐清與分析問題並找到相關部門合作解決，這些完整的思考邏輯是在學校不見得能訓練到的，而與我實驗室研究領域雖然沒有太大的關連性，但</a:t>
            </a:r>
            <a:r>
              <a:rPr lang="en-US" altLang="zh-TW" dirty="0"/>
              <a:t>AI</a:t>
            </a:r>
            <a:r>
              <a:rPr lang="zh-TW" altLang="en-US" dirty="0"/>
              <a:t>訓練的理念是一致的，這也讓我更加清楚的瞭解這些原理應用。</a:t>
            </a:r>
            <a:endParaRPr lang="en-US" altLang="zh-TW" dirty="0"/>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11</a:t>
            </a:fld>
            <a:endParaRPr lang="zh-TW" altLang="en-US"/>
          </a:p>
        </p:txBody>
      </p:sp>
    </p:spTree>
    <p:extLst>
      <p:ext uri="{BB962C8B-B14F-4D97-AF65-F5344CB8AC3E}">
        <p14:creationId xmlns:p14="http://schemas.microsoft.com/office/powerpoint/2010/main" val="3887657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首先很感謝美光給我這次實習的機會。在美光實習的這兩個月，跟學校有所不同的地方，</a:t>
            </a:r>
            <a:endParaRPr lang="en-US" altLang="zh-TW" dirty="0"/>
          </a:p>
          <a:p>
            <a:r>
              <a:rPr lang="zh-TW" altLang="en-US" dirty="0"/>
              <a:t>是讓我感受到自己收穫了許多技術方面的知識，加深了對半導體製程和測試方面的理解，以及實際的應用</a:t>
            </a:r>
            <a:r>
              <a:rPr lang="en-US" altLang="zh-TW" dirty="0"/>
              <a:t>(</a:t>
            </a:r>
            <a:r>
              <a:rPr lang="zh-TW" altLang="en-US" dirty="0"/>
              <a:t>也更了解職場的環境與文化</a:t>
            </a:r>
            <a:r>
              <a:rPr lang="en-US" altLang="zh-TW" dirty="0"/>
              <a:t>)</a:t>
            </a:r>
            <a:r>
              <a:rPr lang="zh-TW" altLang="en-US" dirty="0"/>
              <a:t>。</a:t>
            </a:r>
            <a:endParaRPr lang="en-US" altLang="zh-TW" dirty="0"/>
          </a:p>
          <a:p>
            <a:r>
              <a:rPr lang="zh-TW" altLang="en-US" dirty="0"/>
              <a:t>我很榮幸能從中學習到了如何在高度專業化的環境中工作，並且與經驗豐富的學長姐們合作，這對我的成長幫助很大。</a:t>
            </a:r>
            <a:endParaRPr lang="en-US" altLang="zh-TW" dirty="0"/>
          </a:p>
          <a:p>
            <a:r>
              <a:rPr lang="zh-TW" altLang="en-US" dirty="0"/>
              <a:t>我也很開心在美光生活的這兩個月，從各種</a:t>
            </a:r>
            <a:r>
              <a:rPr lang="en-US" altLang="zh-TW" dirty="0"/>
              <a:t>team building</a:t>
            </a:r>
            <a:r>
              <a:rPr lang="zh-TW" altLang="en-US" dirty="0"/>
              <a:t> </a:t>
            </a:r>
            <a:r>
              <a:rPr lang="en-US" altLang="zh-TW" dirty="0"/>
              <a:t>(</a:t>
            </a:r>
            <a:r>
              <a:rPr lang="zh-TW" altLang="en-US" dirty="0"/>
              <a:t>種樹阿騎腳踏車阿</a:t>
            </a:r>
            <a:r>
              <a:rPr lang="en-US" altLang="zh-TW" dirty="0"/>
              <a:t>)</a:t>
            </a:r>
            <a:r>
              <a:rPr lang="zh-TW" altLang="en-US" dirty="0"/>
              <a:t>、還有去</a:t>
            </a:r>
            <a:r>
              <a:rPr lang="en-US" altLang="zh-TW" dirty="0"/>
              <a:t>AATT line tour</a:t>
            </a:r>
            <a:r>
              <a:rPr lang="zh-TW" altLang="en-US" dirty="0"/>
              <a:t> 活動中，體驗到許多樂趣並且也獲取了些經驗值。</a:t>
            </a:r>
            <a:endParaRPr lang="en-US" altLang="zh-TW" dirty="0"/>
          </a:p>
          <a:p>
            <a:r>
              <a:rPr lang="zh-TW" altLang="en-US" dirty="0"/>
              <a:t>感謝在美光遇到的所有人，這次的實習將是我職業生涯中重要的里程碑。</a:t>
            </a:r>
            <a:endParaRPr lang="en-US" altLang="zh-TW" dirty="0"/>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12</a:t>
            </a:fld>
            <a:endParaRPr lang="zh-TW" altLang="en-US"/>
          </a:p>
        </p:txBody>
      </p:sp>
    </p:spTree>
    <p:extLst>
      <p:ext uri="{BB962C8B-B14F-4D97-AF65-F5344CB8AC3E}">
        <p14:creationId xmlns:p14="http://schemas.microsoft.com/office/powerpoint/2010/main" val="1277169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感謝大家的聆聽，特別感謝我的</a:t>
            </a:r>
            <a:r>
              <a:rPr lang="en-US" altLang="zh-TW" dirty="0"/>
              <a:t>Mentor Anna</a:t>
            </a:r>
            <a:r>
              <a:rPr lang="zh-TW" altLang="en-US" dirty="0"/>
              <a:t>、小</a:t>
            </a:r>
            <a:r>
              <a:rPr lang="en-US" altLang="zh-TW" dirty="0"/>
              <a:t>Frank</a:t>
            </a:r>
            <a:r>
              <a:rPr lang="zh-TW" altLang="en-US" dirty="0"/>
              <a:t>這兩個月的照顧，期待未來能夠再次與美光這樣的公司合作，謝謝大家。</a:t>
            </a:r>
            <a:endParaRPr lang="en-US" altLang="zh-TW" dirty="0"/>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13</a:t>
            </a:fld>
            <a:endParaRPr lang="zh-TW" altLang="en-US"/>
          </a:p>
        </p:txBody>
      </p:sp>
    </p:spTree>
    <p:extLst>
      <p:ext uri="{BB962C8B-B14F-4D97-AF65-F5344CB8AC3E}">
        <p14:creationId xmlns:p14="http://schemas.microsoft.com/office/powerpoint/2010/main" val="370194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利用</a:t>
            </a:r>
            <a:r>
              <a:rPr lang="en-US" altLang="zh-TW" dirty="0"/>
              <a:t>PMI(Probe Mark Inspect)</a:t>
            </a:r>
            <a:r>
              <a:rPr lang="zh-TW" altLang="en-US" dirty="0"/>
              <a:t>再次確保產品品質符合標準，因為太費時所以不會每個都掃，藉由</a:t>
            </a:r>
            <a:r>
              <a:rPr lang="en-US" altLang="zh-TW" dirty="0"/>
              <a:t>sampling</a:t>
            </a:r>
            <a:r>
              <a:rPr lang="zh-TW" altLang="en-US" dirty="0"/>
              <a:t>方式，掃</a:t>
            </a:r>
            <a:r>
              <a:rPr lang="en-US" altLang="zh-TW" dirty="0"/>
              <a:t>9</a:t>
            </a:r>
            <a:r>
              <a:rPr lang="zh-TW" altLang="en-US" dirty="0"/>
              <a:t>區</a:t>
            </a:r>
            <a:r>
              <a:rPr lang="en-US" altLang="zh-TW" dirty="0"/>
              <a:t>27</a:t>
            </a:r>
            <a:r>
              <a:rPr lang="zh-TW" altLang="en-US" dirty="0"/>
              <a:t>顆</a:t>
            </a:r>
            <a:r>
              <a:rPr lang="en-US" altLang="zh-TW" dirty="0"/>
              <a:t>die</a:t>
            </a:r>
            <a:r>
              <a:rPr lang="zh-TW" altLang="en-US" dirty="0"/>
              <a:t>，</a:t>
            </a:r>
            <a:r>
              <a:rPr lang="en-US" altLang="zh-TW" dirty="0"/>
              <a:t>combine</a:t>
            </a:r>
            <a:r>
              <a:rPr lang="zh-TW" altLang="en-US" dirty="0"/>
              <a:t>成一個。</a:t>
            </a:r>
            <a:endParaRPr lang="en-US" altLang="zh-TW" dirty="0"/>
          </a:p>
          <a:p>
            <a:r>
              <a:rPr lang="zh-TW" altLang="en-US" dirty="0"/>
              <a:t>掃到的一區範圍可能會涵蓋</a:t>
            </a:r>
            <a:r>
              <a:rPr lang="en-US" altLang="zh-TW" dirty="0"/>
              <a:t>3</a:t>
            </a:r>
            <a:r>
              <a:rPr lang="zh-TW" altLang="en-US" dirty="0"/>
              <a:t>個</a:t>
            </a:r>
            <a:r>
              <a:rPr lang="en-US" altLang="zh-TW" dirty="0"/>
              <a:t>die</a:t>
            </a:r>
            <a:r>
              <a:rPr lang="zh-TW" altLang="en-US" dirty="0"/>
              <a:t>所以才會是</a:t>
            </a:r>
            <a:r>
              <a:rPr lang="en-US" altLang="zh-TW" dirty="0"/>
              <a:t>27</a:t>
            </a:r>
            <a:r>
              <a:rPr lang="zh-TW" altLang="en-US" dirty="0"/>
              <a:t>顆。</a:t>
            </a:r>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14</a:t>
            </a:fld>
            <a:endParaRPr lang="zh-TW" altLang="en-US"/>
          </a:p>
        </p:txBody>
      </p:sp>
    </p:spTree>
    <p:extLst>
      <p:ext uri="{BB962C8B-B14F-4D97-AF65-F5344CB8AC3E}">
        <p14:creationId xmlns:p14="http://schemas.microsoft.com/office/powerpoint/2010/main" val="1312890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Outline</a:t>
            </a:r>
            <a:r>
              <a:rPr lang="zh-TW" altLang="en-US" dirty="0"/>
              <a:t>分別為</a:t>
            </a:r>
            <a:r>
              <a:rPr lang="en-US" altLang="zh-TW" dirty="0"/>
              <a:t>: </a:t>
            </a:r>
            <a:r>
              <a:rPr lang="zh-TW" altLang="en-US" dirty="0"/>
              <a:t>自我介紹、甚麼是</a:t>
            </a:r>
            <a:r>
              <a:rPr lang="en-US" altLang="zh-TW" dirty="0"/>
              <a:t>OQC</a:t>
            </a:r>
            <a:r>
              <a:rPr lang="zh-TW" altLang="en-US" dirty="0"/>
              <a:t>、此</a:t>
            </a:r>
            <a:r>
              <a:rPr lang="en-US" altLang="zh-TW" dirty="0"/>
              <a:t>project</a:t>
            </a:r>
            <a:r>
              <a:rPr lang="zh-TW" altLang="en-US" dirty="0"/>
              <a:t>相關的背景、與目的、流程圖、方法與實現、結論還有最後美光帶給我的一些回憶生活</a:t>
            </a:r>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2</a:t>
            </a:fld>
            <a:endParaRPr lang="zh-TW" altLang="en-US"/>
          </a:p>
        </p:txBody>
      </p:sp>
    </p:spTree>
    <p:extLst>
      <p:ext uri="{BB962C8B-B14F-4D97-AF65-F5344CB8AC3E}">
        <p14:creationId xmlns:p14="http://schemas.microsoft.com/office/powerpoint/2010/main" val="405716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我叫黃翊寧，所屬部門是</a:t>
            </a:r>
            <a:r>
              <a:rPr lang="en-US" altLang="zh-TW" dirty="0"/>
              <a:t>QE</a:t>
            </a:r>
            <a:r>
              <a:rPr lang="zh-TW" altLang="en-US" dirty="0"/>
              <a:t>，來自台南，目前就讀中興大學電機所，實驗室研究領域是影像處理方面，利用類神經網路、機器學習的應用，去做影像修復的描述。</a:t>
            </a:r>
            <a:endParaRPr lang="en-US" altLang="zh-TW" dirty="0"/>
          </a:p>
          <a:p>
            <a:r>
              <a:rPr lang="zh-TW" altLang="en-US" dirty="0"/>
              <a:t>那我大學畢業論文做的研究是做通訊相關的</a:t>
            </a:r>
            <a:r>
              <a:rPr lang="en-US" altLang="zh-TW" dirty="0"/>
              <a:t>5G NR</a:t>
            </a:r>
            <a:r>
              <a:rPr lang="zh-TW" altLang="en-US" dirty="0"/>
              <a:t>實體通道和序列性質研究。 </a:t>
            </a:r>
            <a:endParaRPr lang="en-US" altLang="zh-TW" dirty="0"/>
          </a:p>
          <a:p>
            <a:r>
              <a:rPr lang="zh-TW" altLang="en-US" dirty="0"/>
              <a:t>都跟我在</a:t>
            </a:r>
            <a:r>
              <a:rPr lang="en-US" altLang="zh-TW" dirty="0"/>
              <a:t>PQA</a:t>
            </a:r>
            <a:r>
              <a:rPr lang="zh-TW" altLang="en-US" dirty="0"/>
              <a:t>做的內容</a:t>
            </a:r>
            <a:r>
              <a:rPr lang="zh-TW" altLang="en-US" sz="1200" b="0" dirty="0">
                <a:solidFill>
                  <a:schemeClr val="bg1"/>
                </a:solidFill>
                <a:latin typeface="Microsoft Uighur" panose="02000000000000000000" pitchFamily="2" charset="-78"/>
                <a:cs typeface="Microsoft Uighur" panose="02000000000000000000" pitchFamily="2" charset="-78"/>
              </a:rPr>
              <a:t>不太有相關，但也因此學習到後段製程方面的細節與技能。</a:t>
            </a:r>
            <a:endParaRPr lang="en-US" altLang="zh-TW" b="0" dirty="0"/>
          </a:p>
          <a:p>
            <a:r>
              <a:rPr lang="zh-TW" altLang="en-US" dirty="0"/>
              <a:t>興趣是看電影跟游泳，最近蠻喜歡自由潛水的。</a:t>
            </a:r>
            <a:endParaRPr lang="en-US" altLang="zh-TW" dirty="0"/>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3</a:t>
            </a:fld>
            <a:endParaRPr lang="zh-TW" altLang="en-US"/>
          </a:p>
        </p:txBody>
      </p:sp>
    </p:spTree>
    <p:extLst>
      <p:ext uri="{BB962C8B-B14F-4D97-AF65-F5344CB8AC3E}">
        <p14:creationId xmlns:p14="http://schemas.microsoft.com/office/powerpoint/2010/main" val="290300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那接下來要開始說明，甚麼是</a:t>
            </a:r>
            <a:r>
              <a:rPr lang="en-US" altLang="zh-TW" dirty="0"/>
              <a:t>OQC</a:t>
            </a:r>
            <a:r>
              <a:rPr lang="zh-TW" altLang="en-US" dirty="0"/>
              <a:t>，</a:t>
            </a:r>
            <a:r>
              <a:rPr lang="en-US" altLang="zh-TW" dirty="0"/>
              <a:t>OQC </a:t>
            </a:r>
            <a:r>
              <a:rPr lang="zh-TW" altLang="en-US" dirty="0"/>
              <a:t>是使用自動掃描來監控並確保所有出貨的商品沒有缺陷，以防止將有缺陷的晶片運送給封裝廠或是客戶。</a:t>
            </a:r>
            <a:endParaRPr lang="en-US" altLang="zh-TW" dirty="0"/>
          </a:p>
          <a:p>
            <a:r>
              <a:rPr lang="en-US" altLang="zh-TW" dirty="0"/>
              <a:t>OQC </a:t>
            </a:r>
            <a:r>
              <a:rPr lang="zh-TW" altLang="en-US" dirty="0"/>
              <a:t>所在的部分為</a:t>
            </a:r>
            <a:r>
              <a:rPr lang="en-US" altLang="zh-TW" dirty="0"/>
              <a:t>back end of line</a:t>
            </a:r>
            <a:r>
              <a:rPr lang="zh-TW" altLang="en-US" dirty="0"/>
              <a:t>所謂後段的部分，那從流程圖中可以看出在</a:t>
            </a:r>
            <a:r>
              <a:rPr lang="en-US" altLang="zh-TW" dirty="0"/>
              <a:t>probe test</a:t>
            </a:r>
            <a:r>
              <a:rPr lang="zh-TW" altLang="en-US" dirty="0"/>
              <a:t>結束後，來到</a:t>
            </a:r>
            <a:r>
              <a:rPr lang="en-US" altLang="zh-TW" dirty="0"/>
              <a:t>OQC</a:t>
            </a:r>
            <a:r>
              <a:rPr lang="zh-TW" altLang="en-US" dirty="0"/>
              <a:t>站點做外觀檢測。</a:t>
            </a:r>
            <a:endParaRPr lang="en-US" altLang="zh-TW" dirty="0"/>
          </a:p>
          <a:p>
            <a:r>
              <a:rPr lang="zh-TW" altLang="en-US" dirty="0"/>
              <a:t>在這邊的出貨檢驗的話，就是去看</a:t>
            </a:r>
            <a:r>
              <a:rPr lang="en-US" altLang="zh-TW" dirty="0"/>
              <a:t>wafer</a:t>
            </a:r>
            <a:r>
              <a:rPr lang="zh-TW" altLang="en-US" dirty="0"/>
              <a:t>表面上的每一個</a:t>
            </a:r>
            <a:r>
              <a:rPr lang="en-US" altLang="zh-TW" dirty="0"/>
              <a:t>die</a:t>
            </a:r>
            <a:r>
              <a:rPr lang="zh-TW" altLang="en-US" dirty="0"/>
              <a:t>，有無缺陷就是</a:t>
            </a:r>
            <a:r>
              <a:rPr lang="en-US" altLang="zh-TW" dirty="0"/>
              <a:t>defect</a:t>
            </a:r>
            <a:r>
              <a:rPr lang="zh-TW" altLang="en-US" dirty="0"/>
              <a:t>的部分，再去針對這些</a:t>
            </a:r>
            <a:r>
              <a:rPr lang="en-US" altLang="zh-TW" dirty="0"/>
              <a:t>defect</a:t>
            </a:r>
            <a:r>
              <a:rPr lang="zh-TW" altLang="en-US" dirty="0"/>
              <a:t>做一個處置，根據</a:t>
            </a:r>
            <a:r>
              <a:rPr lang="en-US" altLang="zh-TW" dirty="0"/>
              <a:t>OQC</a:t>
            </a:r>
            <a:r>
              <a:rPr lang="zh-TW" altLang="en-US" dirty="0"/>
              <a:t>的</a:t>
            </a:r>
            <a:r>
              <a:rPr lang="en-US" altLang="zh-TW" dirty="0"/>
              <a:t>Defect code</a:t>
            </a:r>
            <a:r>
              <a:rPr lang="zh-TW" altLang="en-US" dirty="0"/>
              <a:t>定義，將有異常的</a:t>
            </a:r>
            <a:r>
              <a:rPr lang="en-US" altLang="zh-TW" dirty="0"/>
              <a:t>die</a:t>
            </a:r>
            <a:r>
              <a:rPr lang="zh-TW" altLang="en-US" dirty="0"/>
              <a:t>檢出</a:t>
            </a:r>
            <a:endParaRPr lang="en-US" altLang="zh-TW" dirty="0"/>
          </a:p>
          <a:p>
            <a:r>
              <a:rPr lang="zh-TW" altLang="en-US" dirty="0"/>
              <a:t>並且將這些</a:t>
            </a:r>
            <a:r>
              <a:rPr lang="en-US" altLang="zh-TW" dirty="0"/>
              <a:t>defect die ink </a:t>
            </a:r>
            <a:r>
              <a:rPr lang="zh-TW" altLang="en-US" dirty="0"/>
              <a:t>，</a:t>
            </a:r>
            <a:r>
              <a:rPr lang="en-US" altLang="zh-TW" dirty="0"/>
              <a:t>die ink</a:t>
            </a:r>
            <a:r>
              <a:rPr lang="zh-TW" altLang="en-US" dirty="0"/>
              <a:t>就是</a:t>
            </a:r>
            <a:r>
              <a:rPr lang="en-US" altLang="zh-TW" dirty="0"/>
              <a:t>wafer</a:t>
            </a:r>
            <a:r>
              <a:rPr lang="zh-TW" altLang="en-US" dirty="0"/>
              <a:t>上面一格一格的</a:t>
            </a:r>
            <a:r>
              <a:rPr lang="en-US" altLang="zh-TW" dirty="0"/>
              <a:t>die</a:t>
            </a:r>
            <a:r>
              <a:rPr lang="zh-TW" altLang="en-US" dirty="0"/>
              <a:t>把它砍掉不能出貨。做完後再把每一片</a:t>
            </a:r>
            <a:r>
              <a:rPr lang="en-US" altLang="zh-TW" dirty="0"/>
              <a:t>wafer</a:t>
            </a:r>
            <a:r>
              <a:rPr lang="zh-TW" altLang="en-US" dirty="0"/>
              <a:t>放入</a:t>
            </a:r>
            <a:r>
              <a:rPr lang="en-US" altLang="zh-TW" dirty="0"/>
              <a:t>package</a:t>
            </a:r>
            <a:r>
              <a:rPr lang="zh-TW" altLang="en-US" dirty="0"/>
              <a:t>後抽真空，就可以運送到</a:t>
            </a:r>
            <a:r>
              <a:rPr lang="en-US" altLang="zh-TW" dirty="0"/>
              <a:t>warehouse</a:t>
            </a:r>
            <a:r>
              <a:rPr lang="zh-TW" altLang="en-US" dirty="0"/>
              <a:t> 然後再間接出給</a:t>
            </a:r>
            <a:r>
              <a:rPr lang="en-US" altLang="zh-TW" dirty="0"/>
              <a:t>assembly</a:t>
            </a:r>
            <a:r>
              <a:rPr lang="zh-TW" altLang="en-US" dirty="0"/>
              <a:t>那邊去做後續的製程。</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4</a:t>
            </a:fld>
            <a:endParaRPr lang="zh-TW" altLang="en-US"/>
          </a:p>
        </p:txBody>
      </p:sp>
    </p:spTree>
    <p:extLst>
      <p:ext uri="{BB962C8B-B14F-4D97-AF65-F5344CB8AC3E}">
        <p14:creationId xmlns:p14="http://schemas.microsoft.com/office/powerpoint/2010/main" val="1570617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接下來是背景的部分，</a:t>
            </a:r>
            <a:r>
              <a:rPr lang="en-US" altLang="zh-TW" dirty="0"/>
              <a:t>Probe mark shift 933 </a:t>
            </a:r>
            <a:r>
              <a:rPr lang="zh-TW" altLang="en-US" dirty="0"/>
              <a:t>的定義如右圖，簡單來說就是，在晶圓測試過程中扎針不準確造成的偏移。</a:t>
            </a:r>
            <a:endParaRPr lang="en-US" altLang="zh-TW" dirty="0"/>
          </a:p>
          <a:p>
            <a:r>
              <a:rPr lang="zh-TW" altLang="en-US" dirty="0"/>
              <a:t>那為什麼我們會這麼重視</a:t>
            </a:r>
            <a:r>
              <a:rPr lang="en-US" altLang="zh-TW" dirty="0"/>
              <a:t>PM</a:t>
            </a:r>
            <a:r>
              <a:rPr lang="zh-TW" altLang="en-US" dirty="0"/>
              <a:t> </a:t>
            </a:r>
            <a:r>
              <a:rPr lang="en-US" altLang="zh-TW" dirty="0"/>
              <a:t>shift</a:t>
            </a:r>
            <a:r>
              <a:rPr lang="zh-TW" altLang="en-US" dirty="0"/>
              <a:t>，是因為扎針造成的偏移會造成測試異常，或是導致</a:t>
            </a:r>
            <a:r>
              <a:rPr lang="en-US" altLang="zh-TW" dirty="0"/>
              <a:t>polyimide crack</a:t>
            </a:r>
            <a:r>
              <a:rPr lang="zh-TW" altLang="en-US" dirty="0"/>
              <a:t>後，使水氣進入</a:t>
            </a:r>
            <a:r>
              <a:rPr lang="en-US" altLang="zh-TW" dirty="0"/>
              <a:t>device</a:t>
            </a:r>
            <a:r>
              <a:rPr lang="zh-TW" altLang="en-US" dirty="0"/>
              <a:t>。</a:t>
            </a:r>
            <a:endParaRPr lang="en-US" altLang="zh-TW" dirty="0"/>
          </a:p>
          <a:p>
            <a:r>
              <a:rPr lang="zh-TW" altLang="en-US" dirty="0"/>
              <a:t>也可能因為扎歪而有損晶圓表面，可能會影響後續使用的性能和可靠性，</a:t>
            </a:r>
            <a:endParaRPr lang="en-US" altLang="zh-TW" dirty="0"/>
          </a:p>
          <a:p>
            <a:r>
              <a:rPr lang="zh-TW" altLang="en-US" dirty="0"/>
              <a:t>測試的不準確呢也會造成良率下降，進而造成重複測試，延誤產品的交貨時間，最終影響客戶信心與品牌聲譽。</a:t>
            </a:r>
            <a:endParaRPr lang="en-US" altLang="zh-TW" dirty="0"/>
          </a:p>
          <a:p>
            <a:r>
              <a:rPr lang="zh-TW" altLang="en-US" dirty="0"/>
              <a:t>因此，</a:t>
            </a:r>
            <a:r>
              <a:rPr lang="en-US" altLang="zh-TW" dirty="0"/>
              <a:t>probe mark shift</a:t>
            </a:r>
            <a:r>
              <a:rPr lang="zh-TW" altLang="en-US" dirty="0"/>
              <a:t>是一個必須嚴肅對待的問題，不僅影響了測試的準確性，還可能引發一系列下游的製程以及產品質量問題。</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5</a:t>
            </a:fld>
            <a:endParaRPr lang="zh-TW" altLang="en-US"/>
          </a:p>
        </p:txBody>
      </p:sp>
    </p:spTree>
    <p:extLst>
      <p:ext uri="{BB962C8B-B14F-4D97-AF65-F5344CB8AC3E}">
        <p14:creationId xmlns:p14="http://schemas.microsoft.com/office/powerpoint/2010/main" val="4148388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製作這項</a:t>
            </a:r>
            <a:r>
              <a:rPr lang="en-US" altLang="zh-TW" dirty="0"/>
              <a:t>project</a:t>
            </a:r>
            <a:r>
              <a:rPr lang="zh-TW" altLang="en-US" dirty="0"/>
              <a:t>的目的呢，是因為在</a:t>
            </a:r>
            <a:r>
              <a:rPr lang="en-US" altLang="zh-TW" dirty="0"/>
              <a:t>OQC</a:t>
            </a:r>
            <a:r>
              <a:rPr lang="zh-TW" altLang="en-US" dirty="0"/>
              <a:t>出貨前的品質檢測中會有產能以及無法完全被檢測的問題，並且還可能有人工檢測的誤差之考量及挑戰。</a:t>
            </a:r>
            <a:endParaRPr lang="en-US" altLang="zh-TW" dirty="0"/>
          </a:p>
          <a:p>
            <a:r>
              <a:rPr lang="zh-TW" altLang="en-US" dirty="0"/>
              <a:t>那因應現有的</a:t>
            </a:r>
            <a:r>
              <a:rPr lang="en-US" altLang="zh-TW" dirty="0"/>
              <a:t>OQC</a:t>
            </a:r>
            <a:r>
              <a:rPr lang="zh-TW" altLang="en-US" dirty="0"/>
              <a:t>問題與挑戰，為了能更有效率逮出異常</a:t>
            </a:r>
            <a:r>
              <a:rPr lang="en-US" altLang="zh-TW" dirty="0"/>
              <a:t>wafer</a:t>
            </a:r>
            <a:r>
              <a:rPr lang="zh-TW" altLang="en-US" dirty="0"/>
              <a:t>，所以我們利用</a:t>
            </a:r>
            <a:r>
              <a:rPr lang="en-US" altLang="zh-TW" dirty="0"/>
              <a:t>inline</a:t>
            </a:r>
            <a:r>
              <a:rPr lang="zh-TW" altLang="en-US" dirty="0"/>
              <a:t> </a:t>
            </a:r>
            <a:r>
              <a:rPr lang="en-US" altLang="zh-TW" dirty="0"/>
              <a:t>KOZ data</a:t>
            </a:r>
            <a:r>
              <a:rPr lang="zh-TW" altLang="en-US" dirty="0"/>
              <a:t>做為卡控，當</a:t>
            </a:r>
            <a:r>
              <a:rPr lang="en-US" altLang="zh-TW" dirty="0"/>
              <a:t>KOZ</a:t>
            </a:r>
            <a:r>
              <a:rPr lang="zh-TW" altLang="en-US" dirty="0"/>
              <a:t>有問題時自動</a:t>
            </a:r>
            <a:r>
              <a:rPr lang="en-US" altLang="zh-TW" dirty="0"/>
              <a:t>Tag attribute</a:t>
            </a:r>
            <a:r>
              <a:rPr lang="zh-TW" altLang="en-US" dirty="0"/>
              <a:t>到</a:t>
            </a:r>
            <a:r>
              <a:rPr lang="en-US" altLang="zh-TW" dirty="0"/>
              <a:t>OQC</a:t>
            </a:r>
            <a:r>
              <a:rPr lang="zh-TW" altLang="en-US" dirty="0"/>
              <a:t>，讓異常</a:t>
            </a:r>
            <a:r>
              <a:rPr lang="en-US" altLang="zh-TW" dirty="0"/>
              <a:t>wafer</a:t>
            </a:r>
            <a:r>
              <a:rPr lang="zh-TW" altLang="en-US" dirty="0"/>
              <a:t>可以做</a:t>
            </a:r>
            <a:r>
              <a:rPr lang="en-US" altLang="zh-TW" dirty="0"/>
              <a:t>die ink </a:t>
            </a:r>
            <a:r>
              <a:rPr lang="zh-TW" altLang="en-US" dirty="0"/>
              <a:t>的</a:t>
            </a:r>
            <a:r>
              <a:rPr lang="en-US" altLang="zh-TW" dirty="0" err="1"/>
              <a:t>dispo</a:t>
            </a:r>
            <a:r>
              <a:rPr lang="zh-TW" altLang="en-US" dirty="0"/>
              <a:t>。</a:t>
            </a:r>
            <a:br>
              <a:rPr lang="en-US" altLang="zh-TW" dirty="0"/>
            </a:br>
            <a:r>
              <a:rPr lang="zh-TW" altLang="en-US" dirty="0"/>
              <a:t>為了增加取樣比例並防止</a:t>
            </a:r>
            <a:r>
              <a:rPr lang="en-US" altLang="zh-TW" dirty="0"/>
              <a:t>PMI probe mark shift</a:t>
            </a:r>
            <a:r>
              <a:rPr lang="zh-TW" altLang="en-US" dirty="0"/>
              <a:t>的遺漏，設置了</a:t>
            </a:r>
            <a:r>
              <a:rPr lang="en-US" altLang="zh-TW" dirty="0"/>
              <a:t>PMI</a:t>
            </a:r>
            <a:r>
              <a:rPr lang="zh-TW" altLang="en-US" dirty="0"/>
              <a:t> </a:t>
            </a:r>
            <a:r>
              <a:rPr lang="en-US" altLang="zh-TW" dirty="0"/>
              <a:t>KOZ=0</a:t>
            </a:r>
            <a:r>
              <a:rPr lang="zh-TW" altLang="en-US" dirty="0"/>
              <a:t>，以確保更多晶圓被標記和取樣，再應用設置的</a:t>
            </a:r>
            <a:r>
              <a:rPr lang="en-US" altLang="zh-TW" dirty="0"/>
              <a:t>wafer level</a:t>
            </a:r>
            <a:r>
              <a:rPr lang="zh-TW" altLang="en-US" dirty="0"/>
              <a:t>來做</a:t>
            </a:r>
            <a:r>
              <a:rPr lang="en-US" altLang="zh-TW" dirty="0"/>
              <a:t>OQC</a:t>
            </a:r>
            <a:r>
              <a:rPr lang="zh-TW" altLang="en-US" dirty="0"/>
              <a:t>機台掃描。</a:t>
            </a:r>
            <a:endParaRPr lang="en-US" altLang="zh-TW" dirty="0"/>
          </a:p>
          <a:p>
            <a:r>
              <a:rPr lang="zh-TW" altLang="en-US" dirty="0"/>
              <a:t>那</a:t>
            </a:r>
            <a:r>
              <a:rPr lang="en-US" altLang="zh-TW" dirty="0"/>
              <a:t>KOZ=0</a:t>
            </a:r>
            <a:r>
              <a:rPr lang="zh-TW" altLang="en-US" dirty="0"/>
              <a:t>就是，扎針位置在距離上下左右的邊界為</a:t>
            </a:r>
            <a:r>
              <a:rPr lang="en-US" altLang="zh-TW" dirty="0"/>
              <a:t>0</a:t>
            </a:r>
            <a:r>
              <a:rPr lang="zh-TW" altLang="en-US" dirty="0"/>
              <a:t>，表示他是貼邊，有</a:t>
            </a:r>
            <a:r>
              <a:rPr lang="en-US" altLang="zh-TW" dirty="0"/>
              <a:t>probe mark shift</a:t>
            </a:r>
            <a:r>
              <a:rPr lang="zh-TW" altLang="en-US" dirty="0"/>
              <a:t>的意思。</a:t>
            </a:r>
          </a:p>
          <a:p>
            <a:endParaRPr lang="zh-TW" altLang="en-US" dirty="0"/>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6</a:t>
            </a:fld>
            <a:endParaRPr lang="zh-TW" altLang="en-US"/>
          </a:p>
        </p:txBody>
      </p:sp>
    </p:spTree>
    <p:extLst>
      <p:ext uri="{BB962C8B-B14F-4D97-AF65-F5344CB8AC3E}">
        <p14:creationId xmlns:p14="http://schemas.microsoft.com/office/powerpoint/2010/main" val="3214201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那從流程圖中看到，當</a:t>
            </a:r>
            <a:r>
              <a:rPr lang="en-US" altLang="zh-TW" dirty="0"/>
              <a:t>Probe</a:t>
            </a:r>
            <a:r>
              <a:rPr lang="zh-TW" altLang="en-US" dirty="0"/>
              <a:t>偵測到</a:t>
            </a:r>
            <a:r>
              <a:rPr lang="en-US" altLang="zh-TW" dirty="0"/>
              <a:t>probe mark shift </a:t>
            </a:r>
            <a:r>
              <a:rPr lang="zh-TW" altLang="en-US" dirty="0"/>
              <a:t>偏移時，設備的同仁會做</a:t>
            </a:r>
            <a:r>
              <a:rPr lang="en-US" altLang="zh-TW" dirty="0"/>
              <a:t>PMI </a:t>
            </a:r>
            <a:r>
              <a:rPr lang="zh-TW" altLang="en-US" dirty="0"/>
              <a:t>結果確認，</a:t>
            </a:r>
            <a:endParaRPr lang="en-US" altLang="zh-TW" dirty="0"/>
          </a:p>
          <a:p>
            <a:r>
              <a:rPr lang="zh-TW" altLang="en-US" dirty="0"/>
              <a:t>如果</a:t>
            </a:r>
            <a:r>
              <a:rPr lang="en-US" altLang="zh-TW" dirty="0"/>
              <a:t>KOZ</a:t>
            </a:r>
            <a:r>
              <a:rPr lang="zh-TW" altLang="en-US" dirty="0"/>
              <a:t>在介於</a:t>
            </a:r>
            <a:r>
              <a:rPr lang="en-US" altLang="zh-TW" dirty="0"/>
              <a:t>0~2</a:t>
            </a:r>
            <a:r>
              <a:rPr lang="zh-TW" altLang="en-US" dirty="0"/>
              <a:t>之間，</a:t>
            </a:r>
            <a:r>
              <a:rPr lang="en-US" altLang="zh-TW" dirty="0"/>
              <a:t>tool</a:t>
            </a:r>
            <a:r>
              <a:rPr lang="zh-TW" altLang="en-US" dirty="0"/>
              <a:t>會先</a:t>
            </a:r>
            <a:r>
              <a:rPr lang="en-US" altLang="zh-TW" dirty="0"/>
              <a:t>stop</a:t>
            </a:r>
            <a:r>
              <a:rPr lang="zh-TW" altLang="en-US" dirty="0"/>
              <a:t>而</a:t>
            </a:r>
            <a:r>
              <a:rPr lang="en-US" altLang="zh-TW" dirty="0"/>
              <a:t>EQP</a:t>
            </a:r>
            <a:r>
              <a:rPr lang="zh-TW" altLang="en-US" dirty="0"/>
              <a:t>會去確認機台是否有逐漸</a:t>
            </a:r>
            <a:r>
              <a:rPr lang="en-US" altLang="zh-TW" dirty="0"/>
              <a:t>probe mark</a:t>
            </a:r>
            <a:r>
              <a:rPr lang="zh-TW" altLang="en-US" dirty="0"/>
              <a:t>偏離的狀況，有</a:t>
            </a:r>
            <a:r>
              <a:rPr lang="en-US" altLang="zh-TW" dirty="0"/>
              <a:t>false alarm</a:t>
            </a:r>
            <a:r>
              <a:rPr lang="zh-TW" altLang="en-US" dirty="0"/>
              <a:t>的話則會優化</a:t>
            </a:r>
            <a:r>
              <a:rPr lang="en-US" altLang="zh-TW" dirty="0"/>
              <a:t>PMI</a:t>
            </a:r>
            <a:r>
              <a:rPr lang="zh-TW" altLang="en-US" dirty="0"/>
              <a:t>，如果真的是有錯誤的話，設備就會去確認是機台問題還是</a:t>
            </a:r>
            <a:r>
              <a:rPr lang="en-US" altLang="zh-TW" dirty="0"/>
              <a:t>probe card</a:t>
            </a:r>
            <a:r>
              <a:rPr lang="zh-TW" altLang="en-US" dirty="0"/>
              <a:t>問題</a:t>
            </a:r>
            <a:endParaRPr lang="en-US" altLang="zh-TW" dirty="0"/>
          </a:p>
          <a:p>
            <a:r>
              <a:rPr lang="zh-TW" altLang="en-US" dirty="0"/>
              <a:t>那如果是</a:t>
            </a:r>
            <a:r>
              <a:rPr lang="en-US" altLang="zh-TW" dirty="0"/>
              <a:t>KOZ=0</a:t>
            </a:r>
            <a:r>
              <a:rPr lang="zh-TW" altLang="en-US" dirty="0"/>
              <a:t>，則會先自動</a:t>
            </a:r>
            <a:r>
              <a:rPr lang="en-US" altLang="zh-TW" dirty="0"/>
              <a:t>tag attribute </a:t>
            </a:r>
            <a:r>
              <a:rPr lang="zh-TW" altLang="en-US" dirty="0"/>
              <a:t>，然後再到</a:t>
            </a:r>
            <a:r>
              <a:rPr lang="en-US" altLang="zh-TW" dirty="0"/>
              <a:t>OQC</a:t>
            </a:r>
            <a:r>
              <a:rPr lang="zh-TW" altLang="en-US" dirty="0"/>
              <a:t>站點掃</a:t>
            </a:r>
            <a:r>
              <a:rPr lang="en-US" altLang="zh-TW" dirty="0"/>
              <a:t>M2X</a:t>
            </a:r>
            <a:r>
              <a:rPr lang="zh-TW" altLang="en-US" dirty="0"/>
              <a:t>做</a:t>
            </a:r>
            <a:r>
              <a:rPr lang="en-US" altLang="zh-TW" dirty="0"/>
              <a:t>9</a:t>
            </a:r>
            <a:r>
              <a:rPr lang="zh-TW" altLang="en-US" dirty="0"/>
              <a:t>區</a:t>
            </a:r>
            <a:r>
              <a:rPr lang="en-US" altLang="zh-TW" dirty="0"/>
              <a:t>27</a:t>
            </a:r>
            <a:r>
              <a:rPr lang="zh-TW" altLang="en-US" dirty="0"/>
              <a:t>顆</a:t>
            </a:r>
            <a:r>
              <a:rPr lang="en-US" altLang="zh-TW" dirty="0"/>
              <a:t>die</a:t>
            </a:r>
            <a:r>
              <a:rPr lang="zh-TW" altLang="en-US" dirty="0"/>
              <a:t>的檢測。</a:t>
            </a:r>
            <a:r>
              <a:rPr lang="en-US" altLang="zh-TW" dirty="0"/>
              <a:t>(</a:t>
            </a:r>
            <a:r>
              <a:rPr lang="zh-TW" altLang="en-US" dirty="0"/>
              <a:t>補充</a:t>
            </a:r>
            <a:r>
              <a:rPr lang="en-US" altLang="zh-TW" dirty="0"/>
              <a:t>:PMI)</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7</a:t>
            </a:fld>
            <a:endParaRPr lang="zh-TW" altLang="en-US"/>
          </a:p>
        </p:txBody>
      </p:sp>
    </p:spTree>
    <p:extLst>
      <p:ext uri="{BB962C8B-B14F-4D97-AF65-F5344CB8AC3E}">
        <p14:creationId xmlns:p14="http://schemas.microsoft.com/office/powerpoint/2010/main" val="319993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我們以</a:t>
            </a:r>
            <a:r>
              <a:rPr lang="en-US" altLang="zh-TW" sz="1200" kern="1200" dirty="0">
                <a:solidFill>
                  <a:schemeClr val="tx1"/>
                </a:solidFill>
                <a:effectLst/>
                <a:latin typeface="+mn-lt"/>
                <a:ea typeface="+mn-ea"/>
                <a:cs typeface="+mn-cs"/>
              </a:rPr>
              <a:t>C1DX/Charon</a:t>
            </a:r>
            <a:r>
              <a:rPr lang="zh-TW" altLang="en-US" sz="1200" kern="1200" dirty="0">
                <a:solidFill>
                  <a:schemeClr val="tx1"/>
                </a:solidFill>
                <a:effectLst/>
                <a:latin typeface="+mn-lt"/>
                <a:ea typeface="+mn-ea"/>
                <a:cs typeface="+mn-cs"/>
              </a:rPr>
              <a:t>為例，確認</a:t>
            </a:r>
            <a:r>
              <a:rPr lang="en-US" altLang="zh-TW" sz="1200" kern="1200" dirty="0">
                <a:solidFill>
                  <a:schemeClr val="tx1"/>
                </a:solidFill>
                <a:effectLst/>
                <a:latin typeface="+mn-lt"/>
                <a:ea typeface="+mn-ea"/>
                <a:cs typeface="+mn-cs"/>
              </a:rPr>
              <a:t>wafer</a:t>
            </a:r>
            <a:r>
              <a:rPr lang="zh-TW" altLang="en-US" sz="1200" kern="1200" dirty="0">
                <a:solidFill>
                  <a:schemeClr val="tx1"/>
                </a:solidFill>
                <a:effectLst/>
                <a:latin typeface="+mn-lt"/>
                <a:ea typeface="+mn-ea"/>
                <a:cs typeface="+mn-cs"/>
              </a:rPr>
              <a:t>的</a:t>
            </a:r>
            <a:r>
              <a:rPr lang="en-US" altLang="zh-TW" sz="1200" kern="1200" dirty="0">
                <a:solidFill>
                  <a:schemeClr val="tx1"/>
                </a:solidFill>
                <a:effectLst/>
                <a:latin typeface="+mn-lt"/>
                <a:ea typeface="+mn-ea"/>
                <a:cs typeface="+mn-cs"/>
              </a:rPr>
              <a:t>PMI log data </a:t>
            </a:r>
            <a:r>
              <a:rPr lang="zh-TW" altLang="en-US" sz="1200" kern="1200" dirty="0">
                <a:solidFill>
                  <a:schemeClr val="tx1"/>
                </a:solidFill>
                <a:effectLst/>
                <a:latin typeface="+mn-lt"/>
                <a:ea typeface="+mn-ea"/>
                <a:cs typeface="+mn-cs"/>
              </a:rPr>
              <a:t>是否有貼邊，並且將立即記錄的數據到</a:t>
            </a:r>
            <a:r>
              <a:rPr lang="en-US" altLang="zh-TW" sz="1200" kern="1200" dirty="0">
                <a:solidFill>
                  <a:schemeClr val="tx1"/>
                </a:solidFill>
                <a:effectLst/>
                <a:latin typeface="+mn-lt"/>
                <a:ea typeface="+mn-ea"/>
                <a:cs typeface="+mn-cs"/>
              </a:rPr>
              <a:t>OQC</a:t>
            </a:r>
            <a:r>
              <a:rPr lang="zh-TW" altLang="en-US" sz="1200" kern="1200" dirty="0">
                <a:solidFill>
                  <a:schemeClr val="tx1"/>
                </a:solidFill>
                <a:effectLst/>
                <a:latin typeface="+mn-lt"/>
                <a:ea typeface="+mn-ea"/>
                <a:cs typeface="+mn-cs"/>
              </a:rPr>
              <a:t>站點之間做一個時間計算，</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並且得到從最後一片出來</a:t>
            </a:r>
            <a:r>
              <a:rPr lang="en-US" altLang="zh-TW" sz="1200" kern="1200" dirty="0">
                <a:solidFill>
                  <a:schemeClr val="tx1"/>
                </a:solidFill>
                <a:effectLst/>
                <a:latin typeface="+mn-lt"/>
                <a:ea typeface="+mn-ea"/>
                <a:cs typeface="+mn-cs"/>
              </a:rPr>
              <a:t>log data</a:t>
            </a:r>
            <a:r>
              <a:rPr lang="zh-TW" altLang="en-US"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OQC</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step </a:t>
            </a:r>
            <a:r>
              <a:rPr lang="zh-TW" altLang="en-US" sz="1200" kern="1200" dirty="0">
                <a:solidFill>
                  <a:schemeClr val="tx1"/>
                </a:solidFill>
                <a:effectLst/>
                <a:latin typeface="+mn-lt"/>
                <a:ea typeface="+mn-ea"/>
                <a:cs typeface="+mn-cs"/>
              </a:rPr>
              <a:t>總時為</a:t>
            </a:r>
            <a:r>
              <a:rPr lang="en-US" altLang="zh-TW" sz="1200" kern="1200" dirty="0">
                <a:solidFill>
                  <a:schemeClr val="tx1"/>
                </a:solidFill>
                <a:effectLst/>
                <a:latin typeface="+mn-lt"/>
                <a:ea typeface="+mn-ea"/>
                <a:cs typeface="+mn-cs"/>
              </a:rPr>
              <a:t>22~24</a:t>
            </a:r>
            <a:r>
              <a:rPr lang="zh-TW" altLang="en-US" sz="1200" kern="1200" dirty="0">
                <a:solidFill>
                  <a:schemeClr val="tx1"/>
                </a:solidFill>
                <a:effectLst/>
                <a:latin typeface="+mn-lt"/>
                <a:ea typeface="+mn-ea"/>
                <a:cs typeface="+mn-cs"/>
              </a:rPr>
              <a:t>小時，有足夠的時間檢測</a:t>
            </a:r>
            <a:r>
              <a:rPr lang="en-US" altLang="zh-TW" baseline="0" dirty="0"/>
              <a:t>KOZ=0 </a:t>
            </a:r>
            <a:r>
              <a:rPr lang="zh-TW" altLang="en-US" baseline="0" dirty="0"/>
              <a:t>。</a:t>
            </a:r>
            <a:endParaRPr lang="en-US" altLang="zh-TW" baseline="0" dirty="0"/>
          </a:p>
          <a:p>
            <a:r>
              <a:rPr lang="zh-TW" altLang="en-US" baseline="0" dirty="0"/>
              <a:t>從右圖可以看到左邊框起來的時間是</a:t>
            </a:r>
            <a:r>
              <a:rPr lang="en-US" altLang="zh-TW" baseline="0" dirty="0"/>
              <a:t>probe mark</a:t>
            </a:r>
            <a:r>
              <a:rPr lang="zh-TW" altLang="en-US" baseline="0" dirty="0"/>
              <a:t>完要出站的時間點，右邊的框是</a:t>
            </a:r>
            <a:r>
              <a:rPr lang="en-US" altLang="zh-TW" baseline="0" dirty="0"/>
              <a:t>KOZ</a:t>
            </a:r>
            <a:r>
              <a:rPr lang="zh-TW" altLang="en-US" baseline="0" dirty="0"/>
              <a:t>與上下左右的距離。</a:t>
            </a:r>
            <a:endParaRPr lang="en-US" altLang="zh-TW" baseline="0" dirty="0"/>
          </a:p>
          <a:p>
            <a:endParaRPr lang="en-US" altLang="zh-TW" baseline="0" dirty="0"/>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8</a:t>
            </a:fld>
            <a:endParaRPr lang="zh-TW" altLang="en-US"/>
          </a:p>
        </p:txBody>
      </p:sp>
    </p:spTree>
    <p:extLst>
      <p:ext uri="{BB962C8B-B14F-4D97-AF65-F5344CB8AC3E}">
        <p14:creationId xmlns:p14="http://schemas.microsoft.com/office/powerpoint/2010/main" val="152316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從上面的表格來看，我們以</a:t>
            </a:r>
            <a:r>
              <a:rPr lang="en-US" altLang="zh-TW" dirty="0"/>
              <a:t>C1DX </a:t>
            </a:r>
            <a:r>
              <a:rPr lang="zh-TW" altLang="en-US" dirty="0"/>
              <a:t>跟</a:t>
            </a:r>
            <a:r>
              <a:rPr lang="en-US" altLang="zh-TW" dirty="0"/>
              <a:t>Charon</a:t>
            </a:r>
            <a:r>
              <a:rPr lang="zh-TW" altLang="en-US" dirty="0"/>
              <a:t>為例，各取</a:t>
            </a:r>
            <a:r>
              <a:rPr lang="en-US" altLang="zh-TW" dirty="0"/>
              <a:t>3</a:t>
            </a:r>
            <a:r>
              <a:rPr lang="zh-TW" altLang="en-US" dirty="0"/>
              <a:t>批</a:t>
            </a:r>
            <a:r>
              <a:rPr lang="en-US" altLang="zh-TW" dirty="0"/>
              <a:t>lot</a:t>
            </a:r>
            <a:r>
              <a:rPr lang="zh-TW" altLang="en-US" dirty="0"/>
              <a:t>來檢測</a:t>
            </a:r>
            <a:r>
              <a:rPr lang="en-US" altLang="zh-TW" dirty="0"/>
              <a:t>wafer</a:t>
            </a:r>
            <a:r>
              <a:rPr lang="zh-TW" altLang="en-US" dirty="0"/>
              <a:t>在</a:t>
            </a:r>
            <a:r>
              <a:rPr lang="en-US" altLang="zh-TW" dirty="0"/>
              <a:t>probe</a:t>
            </a:r>
            <a:r>
              <a:rPr lang="zh-TW" altLang="en-US" dirty="0"/>
              <a:t>機台，測量位置在第</a:t>
            </a:r>
            <a:r>
              <a:rPr lang="en-US" altLang="zh-TW" dirty="0"/>
              <a:t>1</a:t>
            </a:r>
            <a:r>
              <a:rPr lang="zh-TW" altLang="en-US" dirty="0"/>
              <a:t>與第</a:t>
            </a:r>
            <a:r>
              <a:rPr lang="en-US" altLang="zh-TW" dirty="0"/>
              <a:t>14</a:t>
            </a:r>
            <a:r>
              <a:rPr lang="zh-TW" altLang="en-US" dirty="0"/>
              <a:t> </a:t>
            </a:r>
            <a:r>
              <a:rPr lang="en-US" altLang="zh-TW" dirty="0"/>
              <a:t>location </a:t>
            </a:r>
            <a:r>
              <a:rPr lang="zh-TW" altLang="en-US" dirty="0"/>
              <a:t>的</a:t>
            </a:r>
            <a:r>
              <a:rPr lang="en-US" altLang="zh-TW" dirty="0"/>
              <a:t>log data</a:t>
            </a:r>
            <a:r>
              <a:rPr lang="zh-TW" altLang="en-US" dirty="0"/>
              <a:t>後，出</a:t>
            </a:r>
            <a:r>
              <a:rPr lang="en-US" altLang="zh-TW" dirty="0"/>
              <a:t>probe</a:t>
            </a:r>
            <a:r>
              <a:rPr lang="zh-TW" altLang="en-US" dirty="0"/>
              <a:t>站點到近</a:t>
            </a:r>
            <a:r>
              <a:rPr lang="en-US" altLang="zh-TW" dirty="0"/>
              <a:t>OQC</a:t>
            </a:r>
            <a:r>
              <a:rPr lang="zh-TW" altLang="en-US" dirty="0"/>
              <a:t>站點的時間分布，</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可以看到平均的用時都在</a:t>
            </a:r>
            <a:r>
              <a:rPr lang="en-US" altLang="zh-TW" dirty="0"/>
              <a:t>23</a:t>
            </a:r>
            <a:r>
              <a:rPr lang="zh-TW" altLang="en-US" dirty="0"/>
              <a:t>小時左右，而</a:t>
            </a:r>
            <a:r>
              <a:rPr lang="en-US" altLang="zh-TW" dirty="0"/>
              <a:t>script</a:t>
            </a:r>
            <a:r>
              <a:rPr lang="zh-TW" altLang="en-US" dirty="0"/>
              <a:t>程式則是每小時擷取一次</a:t>
            </a:r>
            <a:r>
              <a:rPr lang="en-US" altLang="zh-TW" dirty="0"/>
              <a:t>log data.</a:t>
            </a:r>
            <a:r>
              <a:rPr lang="zh-TW" altLang="en-US" dirty="0"/>
              <a:t>，所以他有足夠的時間能先被</a:t>
            </a:r>
            <a:r>
              <a:rPr lang="en-US" altLang="zh-TW" dirty="0"/>
              <a:t>tag attribute</a:t>
            </a:r>
            <a:r>
              <a:rPr lang="zh-TW" altLang="en-US" dirty="0"/>
              <a:t>，再到</a:t>
            </a:r>
            <a:r>
              <a:rPr lang="en-US" altLang="zh-TW" dirty="0"/>
              <a:t>OQC</a:t>
            </a:r>
            <a:r>
              <a:rPr lang="zh-TW" altLang="en-US" dirty="0"/>
              <a:t>站點做掃描，就能夠提高 檢測出</a:t>
            </a:r>
            <a:r>
              <a:rPr lang="en-US" altLang="zh-TW" dirty="0"/>
              <a:t>probe mark shift</a:t>
            </a:r>
            <a:r>
              <a:rPr lang="zh-TW" altLang="en-US" dirty="0"/>
              <a:t>的</a:t>
            </a:r>
            <a:r>
              <a:rPr lang="en-US" altLang="zh-TW" dirty="0"/>
              <a:t>wafer</a:t>
            </a:r>
            <a:r>
              <a:rPr lang="zh-TW" altLang="en-US" dirty="0"/>
              <a:t>量。</a:t>
            </a:r>
          </a:p>
        </p:txBody>
      </p:sp>
      <p:sp>
        <p:nvSpPr>
          <p:cNvPr id="4" name="投影片編號版面配置區 3"/>
          <p:cNvSpPr>
            <a:spLocks noGrp="1"/>
          </p:cNvSpPr>
          <p:nvPr>
            <p:ph type="sldNum" sz="quarter" idx="5"/>
          </p:nvPr>
        </p:nvSpPr>
        <p:spPr/>
        <p:txBody>
          <a:bodyPr/>
          <a:lstStyle/>
          <a:p>
            <a:fld id="{E9BD45D5-CFC0-4F16-9C96-6471864EAE50}" type="slidenum">
              <a:rPr lang="zh-TW" altLang="en-US" smtClean="0"/>
              <a:t>9</a:t>
            </a:fld>
            <a:endParaRPr lang="zh-TW" altLang="en-US"/>
          </a:p>
        </p:txBody>
      </p:sp>
    </p:spTree>
    <p:extLst>
      <p:ext uri="{BB962C8B-B14F-4D97-AF65-F5344CB8AC3E}">
        <p14:creationId xmlns:p14="http://schemas.microsoft.com/office/powerpoint/2010/main" val="2905464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89F050-0274-2529-3B96-AA29F1E2458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6BB5CA7-01CF-3723-01EB-AE705B689E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AE5B7CF-FA01-8192-6110-08C8A603ED99}"/>
              </a:ext>
            </a:extLst>
          </p:cNvPr>
          <p:cNvSpPr>
            <a:spLocks noGrp="1"/>
          </p:cNvSpPr>
          <p:nvPr>
            <p:ph type="dt" sz="half" idx="10"/>
          </p:nvPr>
        </p:nvSpPr>
        <p:spPr/>
        <p:txBody>
          <a:bodyPr/>
          <a:lstStyle/>
          <a:p>
            <a:fld id="{5F8F899F-9184-42EB-B8E6-AA573C50C7C8}" type="datetime1">
              <a:rPr lang="zh-TW" altLang="en-US" smtClean="0"/>
              <a:t>2024/8/23</a:t>
            </a:fld>
            <a:endParaRPr lang="zh-TW" altLang="en-US"/>
          </a:p>
        </p:txBody>
      </p:sp>
      <p:sp>
        <p:nvSpPr>
          <p:cNvPr id="5" name="頁尾版面配置區 4">
            <a:extLst>
              <a:ext uri="{FF2B5EF4-FFF2-40B4-BE49-F238E27FC236}">
                <a16:creationId xmlns:a16="http://schemas.microsoft.com/office/drawing/2014/main" id="{05E66E54-6EC5-5DDE-6B16-F25EBF8E783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1CB4D1B-B219-49F3-1064-011526996185}"/>
              </a:ext>
            </a:extLst>
          </p:cNvPr>
          <p:cNvSpPr>
            <a:spLocks noGrp="1"/>
          </p:cNvSpPr>
          <p:nvPr>
            <p:ph type="sldNum" sz="quarter" idx="12"/>
          </p:nvPr>
        </p:nvSpPr>
        <p:spPr/>
        <p:txBody>
          <a:bodyPr/>
          <a:lstStyle/>
          <a:p>
            <a:fld id="{8D08094E-F6A0-4C64-BE06-27B53EC35408}" type="slidenum">
              <a:rPr lang="zh-TW" altLang="en-US" smtClean="0"/>
              <a:t>‹#›</a:t>
            </a:fld>
            <a:endParaRPr lang="zh-TW" altLang="en-US"/>
          </a:p>
        </p:txBody>
      </p:sp>
    </p:spTree>
    <p:extLst>
      <p:ext uri="{BB962C8B-B14F-4D97-AF65-F5344CB8AC3E}">
        <p14:creationId xmlns:p14="http://schemas.microsoft.com/office/powerpoint/2010/main" val="64020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D4CD0B-95E0-FD66-0239-080075F43B1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1851679-2E4D-3C9F-71FC-A7435C51A03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12112AF-7A5B-0815-DE12-D6829CB2B662}"/>
              </a:ext>
            </a:extLst>
          </p:cNvPr>
          <p:cNvSpPr>
            <a:spLocks noGrp="1"/>
          </p:cNvSpPr>
          <p:nvPr>
            <p:ph type="dt" sz="half" idx="10"/>
          </p:nvPr>
        </p:nvSpPr>
        <p:spPr/>
        <p:txBody>
          <a:bodyPr/>
          <a:lstStyle/>
          <a:p>
            <a:fld id="{AB947E58-E109-436D-A6FB-1A128384F22A}" type="datetime1">
              <a:rPr lang="zh-TW" altLang="en-US" smtClean="0"/>
              <a:t>2024/8/23</a:t>
            </a:fld>
            <a:endParaRPr lang="zh-TW" altLang="en-US"/>
          </a:p>
        </p:txBody>
      </p:sp>
      <p:sp>
        <p:nvSpPr>
          <p:cNvPr id="5" name="頁尾版面配置區 4">
            <a:extLst>
              <a:ext uri="{FF2B5EF4-FFF2-40B4-BE49-F238E27FC236}">
                <a16:creationId xmlns:a16="http://schemas.microsoft.com/office/drawing/2014/main" id="{BFDDF3A5-490B-7812-A105-9B2F4E3B8AD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678202E-C3B9-0118-06AA-422CDFCDEA07}"/>
              </a:ext>
            </a:extLst>
          </p:cNvPr>
          <p:cNvSpPr>
            <a:spLocks noGrp="1"/>
          </p:cNvSpPr>
          <p:nvPr>
            <p:ph type="sldNum" sz="quarter" idx="12"/>
          </p:nvPr>
        </p:nvSpPr>
        <p:spPr/>
        <p:txBody>
          <a:bodyPr/>
          <a:lstStyle/>
          <a:p>
            <a:fld id="{8D08094E-F6A0-4C64-BE06-27B53EC35408}" type="slidenum">
              <a:rPr lang="zh-TW" altLang="en-US" smtClean="0"/>
              <a:t>‹#›</a:t>
            </a:fld>
            <a:endParaRPr lang="zh-TW" altLang="en-US"/>
          </a:p>
        </p:txBody>
      </p:sp>
    </p:spTree>
    <p:extLst>
      <p:ext uri="{BB962C8B-B14F-4D97-AF65-F5344CB8AC3E}">
        <p14:creationId xmlns:p14="http://schemas.microsoft.com/office/powerpoint/2010/main" val="1309373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9A557C7-0E4A-C172-79C0-DB362EA4178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0FFD6C2-FE1B-24C3-FFF4-73BC7DF4949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6DACC06-DE1C-AF52-14E7-DD12C5C0D2B1}"/>
              </a:ext>
            </a:extLst>
          </p:cNvPr>
          <p:cNvSpPr>
            <a:spLocks noGrp="1"/>
          </p:cNvSpPr>
          <p:nvPr>
            <p:ph type="dt" sz="half" idx="10"/>
          </p:nvPr>
        </p:nvSpPr>
        <p:spPr/>
        <p:txBody>
          <a:bodyPr/>
          <a:lstStyle/>
          <a:p>
            <a:fld id="{A494FA4C-6A66-487C-AA73-A7BE900396AD}" type="datetime1">
              <a:rPr lang="zh-TW" altLang="en-US" smtClean="0"/>
              <a:t>2024/8/23</a:t>
            </a:fld>
            <a:endParaRPr lang="zh-TW" altLang="en-US"/>
          </a:p>
        </p:txBody>
      </p:sp>
      <p:sp>
        <p:nvSpPr>
          <p:cNvPr id="5" name="頁尾版面配置區 4">
            <a:extLst>
              <a:ext uri="{FF2B5EF4-FFF2-40B4-BE49-F238E27FC236}">
                <a16:creationId xmlns:a16="http://schemas.microsoft.com/office/drawing/2014/main" id="{835D281C-1F28-734B-E3D3-8A9BED576A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DB6E5E5-8AC2-DA3A-8C18-A395AE679687}"/>
              </a:ext>
            </a:extLst>
          </p:cNvPr>
          <p:cNvSpPr>
            <a:spLocks noGrp="1"/>
          </p:cNvSpPr>
          <p:nvPr>
            <p:ph type="sldNum" sz="quarter" idx="12"/>
          </p:nvPr>
        </p:nvSpPr>
        <p:spPr/>
        <p:txBody>
          <a:bodyPr/>
          <a:lstStyle/>
          <a:p>
            <a:fld id="{8D08094E-F6A0-4C64-BE06-27B53EC35408}" type="slidenum">
              <a:rPr lang="zh-TW" altLang="en-US" smtClean="0"/>
              <a:t>‹#›</a:t>
            </a:fld>
            <a:endParaRPr lang="zh-TW" altLang="en-US"/>
          </a:p>
        </p:txBody>
      </p:sp>
    </p:spTree>
    <p:extLst>
      <p:ext uri="{BB962C8B-B14F-4D97-AF65-F5344CB8AC3E}">
        <p14:creationId xmlns:p14="http://schemas.microsoft.com/office/powerpoint/2010/main" val="2180147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標題及內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0F6D-6B1C-8544-A409-3BA71BB47F89}"/>
              </a:ext>
            </a:extLst>
          </p:cNvPr>
          <p:cNvSpPr>
            <a:spLocks noGrp="1"/>
          </p:cNvSpPr>
          <p:nvPr>
            <p:ph type="title"/>
          </p:nvPr>
        </p:nvSpPr>
        <p:spPr>
          <a:xfrm>
            <a:off x="342900" y="461528"/>
            <a:ext cx="11506200" cy="590931"/>
          </a:xfrm>
        </p:spPr>
        <p:txBody>
          <a:bodyPr anchor="t"/>
          <a:lstStyle>
            <a:lvl1pPr>
              <a:defRPr sz="3600" spc="-100" baseline="0"/>
            </a:lvl1pPr>
          </a:lstStyle>
          <a:p>
            <a:r>
              <a:rPr lang="zh-TW" altLang="en-US"/>
              <a:t>按一下以編輯母片標題樣式</a:t>
            </a:r>
            <a:endParaRPr lang="en-US"/>
          </a:p>
        </p:txBody>
      </p:sp>
      <p:sp>
        <p:nvSpPr>
          <p:cNvPr id="3" name="Date Placeholder 2">
            <a:extLst>
              <a:ext uri="{FF2B5EF4-FFF2-40B4-BE49-F238E27FC236}">
                <a16:creationId xmlns:a16="http://schemas.microsoft.com/office/drawing/2014/main" id="{B28C68E1-4EE8-4949-A836-3FC1E429E9FC}"/>
              </a:ext>
            </a:extLst>
          </p:cNvPr>
          <p:cNvSpPr>
            <a:spLocks noGrp="1"/>
          </p:cNvSpPr>
          <p:nvPr>
            <p:ph type="dt" sz="half" idx="10"/>
          </p:nvPr>
        </p:nvSpPr>
        <p:spPr/>
        <p:txBody>
          <a:bodyPr/>
          <a:lstStyle/>
          <a:p>
            <a:fld id="{81B5D692-1B76-40CE-9BC8-E0EA2823A26C}" type="datetime1">
              <a:rPr lang="zh-TW" altLang="en-US" smtClean="0"/>
              <a:t>2024/8/23</a:t>
            </a:fld>
            <a:endParaRPr lang="en-US"/>
          </a:p>
        </p:txBody>
      </p:sp>
      <p:sp>
        <p:nvSpPr>
          <p:cNvPr id="4" name="Footer Placeholder 3">
            <a:extLst>
              <a:ext uri="{FF2B5EF4-FFF2-40B4-BE49-F238E27FC236}">
                <a16:creationId xmlns:a16="http://schemas.microsoft.com/office/drawing/2014/main" id="{FB48550C-E9C0-8B4F-9935-CAA409F058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60F9BF-AFDF-254F-8A78-EEAD3A01981E}"/>
              </a:ext>
            </a:extLst>
          </p:cNvPr>
          <p:cNvSpPr>
            <a:spLocks noGrp="1"/>
          </p:cNvSpPr>
          <p:nvPr>
            <p:ph type="sldNum" sz="quarter" idx="12"/>
          </p:nvPr>
        </p:nvSpPr>
        <p:spPr/>
        <p:txBody>
          <a:bodyPr/>
          <a:lstStyle/>
          <a:p>
            <a:fld id="{B7E7695C-FCF1-4AA0-9B93-7941FED13DC4}" type="slidenum">
              <a:rPr lang="en-US" smtClean="0"/>
              <a:pPr/>
              <a:t>‹#›</a:t>
            </a:fld>
            <a:endParaRPr lang="en-US"/>
          </a:p>
        </p:txBody>
      </p:sp>
      <p:sp>
        <p:nvSpPr>
          <p:cNvPr id="9" name="Text Placeholder 2">
            <a:extLst>
              <a:ext uri="{FF2B5EF4-FFF2-40B4-BE49-F238E27FC236}">
                <a16:creationId xmlns:a16="http://schemas.microsoft.com/office/drawing/2014/main" id="{8A47592A-70EE-6B46-AD62-EBAE13AAE4C6}"/>
              </a:ext>
            </a:extLst>
          </p:cNvPr>
          <p:cNvSpPr>
            <a:spLocks noGrp="1"/>
          </p:cNvSpPr>
          <p:nvPr>
            <p:ph type="body" sz="quarter" idx="27"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a:t>Click to add footnote</a:t>
            </a:r>
          </a:p>
        </p:txBody>
      </p:sp>
      <p:sp>
        <p:nvSpPr>
          <p:cNvPr id="18" name="Content Placeholder 14">
            <a:extLst>
              <a:ext uri="{FF2B5EF4-FFF2-40B4-BE49-F238E27FC236}">
                <a16:creationId xmlns:a16="http://schemas.microsoft.com/office/drawing/2014/main" id="{1AF1D174-53ED-A244-B836-03FA419D3354}"/>
              </a:ext>
            </a:extLst>
          </p:cNvPr>
          <p:cNvSpPr>
            <a:spLocks noGrp="1"/>
          </p:cNvSpPr>
          <p:nvPr>
            <p:ph sz="quarter" idx="29"/>
          </p:nvPr>
        </p:nvSpPr>
        <p:spPr>
          <a:xfrm>
            <a:off x="342900" y="1213631"/>
            <a:ext cx="11506200" cy="470078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Tree>
    <p:extLst>
      <p:ext uri="{BB962C8B-B14F-4D97-AF65-F5344CB8AC3E}">
        <p14:creationId xmlns:p14="http://schemas.microsoft.com/office/powerpoint/2010/main" val="1589408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標題及內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0F6D-6B1C-8544-A409-3BA71BB47F89}"/>
              </a:ext>
            </a:extLst>
          </p:cNvPr>
          <p:cNvSpPr>
            <a:spLocks noGrp="1"/>
          </p:cNvSpPr>
          <p:nvPr>
            <p:ph type="title"/>
          </p:nvPr>
        </p:nvSpPr>
        <p:spPr>
          <a:xfrm>
            <a:off x="342900" y="461528"/>
            <a:ext cx="11506200" cy="590931"/>
          </a:xfrm>
        </p:spPr>
        <p:txBody>
          <a:bodyPr anchor="t"/>
          <a:lstStyle>
            <a:lvl1pPr>
              <a:defRPr sz="3600" spc="-100" baseline="0"/>
            </a:lvl1pPr>
          </a:lstStyle>
          <a:p>
            <a:r>
              <a:rPr lang="zh-TW" altLang="en-US"/>
              <a:t>按一下以編輯母片標題樣式</a:t>
            </a:r>
            <a:endParaRPr lang="en-US"/>
          </a:p>
        </p:txBody>
      </p:sp>
      <p:sp>
        <p:nvSpPr>
          <p:cNvPr id="3" name="Date Placeholder 2">
            <a:extLst>
              <a:ext uri="{FF2B5EF4-FFF2-40B4-BE49-F238E27FC236}">
                <a16:creationId xmlns:a16="http://schemas.microsoft.com/office/drawing/2014/main" id="{B28C68E1-4EE8-4949-A836-3FC1E429E9FC}"/>
              </a:ext>
            </a:extLst>
          </p:cNvPr>
          <p:cNvSpPr>
            <a:spLocks noGrp="1"/>
          </p:cNvSpPr>
          <p:nvPr>
            <p:ph type="dt" sz="half" idx="10"/>
          </p:nvPr>
        </p:nvSpPr>
        <p:spPr/>
        <p:txBody>
          <a:bodyPr/>
          <a:lstStyle/>
          <a:p>
            <a:fld id="{1095C95D-E2B9-4A9F-B640-D11763324E81}" type="datetime1">
              <a:rPr lang="zh-TW" altLang="en-US" smtClean="0"/>
              <a:t>2024/8/23</a:t>
            </a:fld>
            <a:endParaRPr lang="en-US"/>
          </a:p>
        </p:txBody>
      </p:sp>
      <p:sp>
        <p:nvSpPr>
          <p:cNvPr id="4" name="Footer Placeholder 3">
            <a:extLst>
              <a:ext uri="{FF2B5EF4-FFF2-40B4-BE49-F238E27FC236}">
                <a16:creationId xmlns:a16="http://schemas.microsoft.com/office/drawing/2014/main" id="{FB48550C-E9C0-8B4F-9935-CAA409F058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60F9BF-AFDF-254F-8A78-EEAD3A01981E}"/>
              </a:ext>
            </a:extLst>
          </p:cNvPr>
          <p:cNvSpPr>
            <a:spLocks noGrp="1"/>
          </p:cNvSpPr>
          <p:nvPr>
            <p:ph type="sldNum" sz="quarter" idx="12"/>
          </p:nvPr>
        </p:nvSpPr>
        <p:spPr/>
        <p:txBody>
          <a:bodyPr/>
          <a:lstStyle/>
          <a:p>
            <a:fld id="{B7E7695C-FCF1-4AA0-9B93-7941FED13DC4}" type="slidenum">
              <a:rPr lang="en-US" smtClean="0"/>
              <a:pPr/>
              <a:t>‹#›</a:t>
            </a:fld>
            <a:endParaRPr lang="en-US"/>
          </a:p>
        </p:txBody>
      </p:sp>
      <p:sp>
        <p:nvSpPr>
          <p:cNvPr id="9" name="Text Placeholder 2">
            <a:extLst>
              <a:ext uri="{FF2B5EF4-FFF2-40B4-BE49-F238E27FC236}">
                <a16:creationId xmlns:a16="http://schemas.microsoft.com/office/drawing/2014/main" id="{8A47592A-70EE-6B46-AD62-EBAE13AAE4C6}"/>
              </a:ext>
            </a:extLst>
          </p:cNvPr>
          <p:cNvSpPr>
            <a:spLocks noGrp="1"/>
          </p:cNvSpPr>
          <p:nvPr>
            <p:ph type="body" sz="quarter" idx="27"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a:t>Click to add footnote</a:t>
            </a:r>
          </a:p>
        </p:txBody>
      </p:sp>
      <p:sp>
        <p:nvSpPr>
          <p:cNvPr id="18" name="Content Placeholder 14">
            <a:extLst>
              <a:ext uri="{FF2B5EF4-FFF2-40B4-BE49-F238E27FC236}">
                <a16:creationId xmlns:a16="http://schemas.microsoft.com/office/drawing/2014/main" id="{1AF1D174-53ED-A244-B836-03FA419D3354}"/>
              </a:ext>
            </a:extLst>
          </p:cNvPr>
          <p:cNvSpPr>
            <a:spLocks noGrp="1"/>
          </p:cNvSpPr>
          <p:nvPr>
            <p:ph sz="quarter" idx="29"/>
          </p:nvPr>
        </p:nvSpPr>
        <p:spPr>
          <a:xfrm>
            <a:off x="342900" y="1213631"/>
            <a:ext cx="11506200" cy="470078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Tree>
    <p:extLst>
      <p:ext uri="{BB962C8B-B14F-4D97-AF65-F5344CB8AC3E}">
        <p14:creationId xmlns:p14="http://schemas.microsoft.com/office/powerpoint/2010/main" val="2833969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1D5143-D329-8400-56A1-3CAB43C9F82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F81E7EF-DFAA-2669-ABEF-233BD985D00B}"/>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6DCC2D1-2C89-A2C2-1B19-63775928C7DD}"/>
              </a:ext>
            </a:extLst>
          </p:cNvPr>
          <p:cNvSpPr>
            <a:spLocks noGrp="1"/>
          </p:cNvSpPr>
          <p:nvPr>
            <p:ph type="dt" sz="half" idx="10"/>
          </p:nvPr>
        </p:nvSpPr>
        <p:spPr/>
        <p:txBody>
          <a:bodyPr/>
          <a:lstStyle/>
          <a:p>
            <a:fld id="{B4582371-766F-450F-8278-DF64A5A4B2BE}" type="datetime1">
              <a:rPr lang="zh-TW" altLang="en-US" smtClean="0"/>
              <a:t>2024/8/23</a:t>
            </a:fld>
            <a:endParaRPr lang="zh-TW" altLang="en-US"/>
          </a:p>
        </p:txBody>
      </p:sp>
      <p:sp>
        <p:nvSpPr>
          <p:cNvPr id="5" name="頁尾版面配置區 4">
            <a:extLst>
              <a:ext uri="{FF2B5EF4-FFF2-40B4-BE49-F238E27FC236}">
                <a16:creationId xmlns:a16="http://schemas.microsoft.com/office/drawing/2014/main" id="{BCEFCD12-7E43-459C-A9D2-FA865231850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46B772-5B7E-B81F-C7BE-AB90B6DBE89D}"/>
              </a:ext>
            </a:extLst>
          </p:cNvPr>
          <p:cNvSpPr>
            <a:spLocks noGrp="1"/>
          </p:cNvSpPr>
          <p:nvPr>
            <p:ph type="sldNum" sz="quarter" idx="12"/>
          </p:nvPr>
        </p:nvSpPr>
        <p:spPr/>
        <p:txBody>
          <a:bodyPr/>
          <a:lstStyle/>
          <a:p>
            <a:fld id="{8D08094E-F6A0-4C64-BE06-27B53EC35408}" type="slidenum">
              <a:rPr lang="zh-TW" altLang="en-US" smtClean="0"/>
              <a:t>‹#›</a:t>
            </a:fld>
            <a:endParaRPr lang="zh-TW" altLang="en-US"/>
          </a:p>
        </p:txBody>
      </p:sp>
    </p:spTree>
    <p:extLst>
      <p:ext uri="{BB962C8B-B14F-4D97-AF65-F5344CB8AC3E}">
        <p14:creationId xmlns:p14="http://schemas.microsoft.com/office/powerpoint/2010/main" val="363130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E0C9D2-3479-3D11-EF91-2D97684982C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8E26D20-1077-052E-4427-663FAB29A89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FC24C202-0138-5EA2-738E-D6732EE17A2E}"/>
              </a:ext>
            </a:extLst>
          </p:cNvPr>
          <p:cNvSpPr>
            <a:spLocks noGrp="1"/>
          </p:cNvSpPr>
          <p:nvPr>
            <p:ph type="dt" sz="half" idx="10"/>
          </p:nvPr>
        </p:nvSpPr>
        <p:spPr/>
        <p:txBody>
          <a:bodyPr/>
          <a:lstStyle/>
          <a:p>
            <a:fld id="{ED963F58-9FDC-4B82-9FDB-FE4619A4ECE7}" type="datetime1">
              <a:rPr lang="zh-TW" altLang="en-US" smtClean="0"/>
              <a:t>2024/8/23</a:t>
            </a:fld>
            <a:endParaRPr lang="zh-TW" altLang="en-US"/>
          </a:p>
        </p:txBody>
      </p:sp>
      <p:sp>
        <p:nvSpPr>
          <p:cNvPr id="5" name="頁尾版面配置區 4">
            <a:extLst>
              <a:ext uri="{FF2B5EF4-FFF2-40B4-BE49-F238E27FC236}">
                <a16:creationId xmlns:a16="http://schemas.microsoft.com/office/drawing/2014/main" id="{F201426B-6ABD-88AA-8868-FE7EA7198FD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039F3D2-D4C9-3F2B-933A-B16489605B10}"/>
              </a:ext>
            </a:extLst>
          </p:cNvPr>
          <p:cNvSpPr>
            <a:spLocks noGrp="1"/>
          </p:cNvSpPr>
          <p:nvPr>
            <p:ph type="sldNum" sz="quarter" idx="12"/>
          </p:nvPr>
        </p:nvSpPr>
        <p:spPr/>
        <p:txBody>
          <a:bodyPr/>
          <a:lstStyle/>
          <a:p>
            <a:fld id="{8D08094E-F6A0-4C64-BE06-27B53EC35408}" type="slidenum">
              <a:rPr lang="zh-TW" altLang="en-US" smtClean="0"/>
              <a:t>‹#›</a:t>
            </a:fld>
            <a:endParaRPr lang="zh-TW" altLang="en-US"/>
          </a:p>
        </p:txBody>
      </p:sp>
    </p:spTree>
    <p:extLst>
      <p:ext uri="{BB962C8B-B14F-4D97-AF65-F5344CB8AC3E}">
        <p14:creationId xmlns:p14="http://schemas.microsoft.com/office/powerpoint/2010/main" val="505334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524BC-2E23-2A1F-5125-014C8679449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7BDB622-54AF-6E6C-184C-C34D9EC3D6F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F2D7FC-264E-060A-EF01-05B59D3117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A485EEB-638B-A475-2C26-726AC9EC58DB}"/>
              </a:ext>
            </a:extLst>
          </p:cNvPr>
          <p:cNvSpPr>
            <a:spLocks noGrp="1"/>
          </p:cNvSpPr>
          <p:nvPr>
            <p:ph type="dt" sz="half" idx="10"/>
          </p:nvPr>
        </p:nvSpPr>
        <p:spPr/>
        <p:txBody>
          <a:bodyPr/>
          <a:lstStyle/>
          <a:p>
            <a:fld id="{09B87EFF-51D0-4E73-838B-160A363C6D68}" type="datetime1">
              <a:rPr lang="zh-TW" altLang="en-US" smtClean="0"/>
              <a:t>2024/8/23</a:t>
            </a:fld>
            <a:endParaRPr lang="zh-TW" altLang="en-US"/>
          </a:p>
        </p:txBody>
      </p:sp>
      <p:sp>
        <p:nvSpPr>
          <p:cNvPr id="6" name="頁尾版面配置區 5">
            <a:extLst>
              <a:ext uri="{FF2B5EF4-FFF2-40B4-BE49-F238E27FC236}">
                <a16:creationId xmlns:a16="http://schemas.microsoft.com/office/drawing/2014/main" id="{87BDA837-5A89-D6AC-A052-9BDBD635B32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9B5175E-2B00-4CFA-5C8C-15F08D98F1C2}"/>
              </a:ext>
            </a:extLst>
          </p:cNvPr>
          <p:cNvSpPr>
            <a:spLocks noGrp="1"/>
          </p:cNvSpPr>
          <p:nvPr>
            <p:ph type="sldNum" sz="quarter" idx="12"/>
          </p:nvPr>
        </p:nvSpPr>
        <p:spPr/>
        <p:txBody>
          <a:bodyPr/>
          <a:lstStyle/>
          <a:p>
            <a:fld id="{8D08094E-F6A0-4C64-BE06-27B53EC35408}" type="slidenum">
              <a:rPr lang="zh-TW" altLang="en-US" smtClean="0"/>
              <a:t>‹#›</a:t>
            </a:fld>
            <a:endParaRPr lang="zh-TW" altLang="en-US"/>
          </a:p>
        </p:txBody>
      </p:sp>
    </p:spTree>
    <p:extLst>
      <p:ext uri="{BB962C8B-B14F-4D97-AF65-F5344CB8AC3E}">
        <p14:creationId xmlns:p14="http://schemas.microsoft.com/office/powerpoint/2010/main" val="271177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940917-4D18-D646-CB6D-858CBF6FE44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69FB222-C3DF-84C1-BF36-2715A6D41E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A0F49C-93A1-5673-A56F-E620E114EF7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2E64CBAF-9377-1C4D-4BF7-7864F6EA69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9DBE22D1-5301-1B43-4AB2-8775340B619F}"/>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18B486C-F2DF-E33B-4AB2-3B1A147565BD}"/>
              </a:ext>
            </a:extLst>
          </p:cNvPr>
          <p:cNvSpPr>
            <a:spLocks noGrp="1"/>
          </p:cNvSpPr>
          <p:nvPr>
            <p:ph type="dt" sz="half" idx="10"/>
          </p:nvPr>
        </p:nvSpPr>
        <p:spPr/>
        <p:txBody>
          <a:bodyPr/>
          <a:lstStyle/>
          <a:p>
            <a:fld id="{41110E48-0167-4B13-BEC0-7E8F3441E2C6}" type="datetime1">
              <a:rPr lang="zh-TW" altLang="en-US" smtClean="0"/>
              <a:t>2024/8/23</a:t>
            </a:fld>
            <a:endParaRPr lang="zh-TW" altLang="en-US"/>
          </a:p>
        </p:txBody>
      </p:sp>
      <p:sp>
        <p:nvSpPr>
          <p:cNvPr id="8" name="頁尾版面配置區 7">
            <a:extLst>
              <a:ext uri="{FF2B5EF4-FFF2-40B4-BE49-F238E27FC236}">
                <a16:creationId xmlns:a16="http://schemas.microsoft.com/office/drawing/2014/main" id="{1D9A7C02-04F2-F466-7FA6-2344371E67E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9ACF90E-45E2-5C48-C803-233BEE15EF18}"/>
              </a:ext>
            </a:extLst>
          </p:cNvPr>
          <p:cNvSpPr>
            <a:spLocks noGrp="1"/>
          </p:cNvSpPr>
          <p:nvPr>
            <p:ph type="sldNum" sz="quarter" idx="12"/>
          </p:nvPr>
        </p:nvSpPr>
        <p:spPr/>
        <p:txBody>
          <a:bodyPr/>
          <a:lstStyle/>
          <a:p>
            <a:fld id="{8D08094E-F6A0-4C64-BE06-27B53EC35408}" type="slidenum">
              <a:rPr lang="zh-TW" altLang="en-US" smtClean="0"/>
              <a:t>‹#›</a:t>
            </a:fld>
            <a:endParaRPr lang="zh-TW" altLang="en-US"/>
          </a:p>
        </p:txBody>
      </p:sp>
    </p:spTree>
    <p:extLst>
      <p:ext uri="{BB962C8B-B14F-4D97-AF65-F5344CB8AC3E}">
        <p14:creationId xmlns:p14="http://schemas.microsoft.com/office/powerpoint/2010/main" val="167698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D9F415-518D-C869-59A7-26D8394827F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DA08CA1-16ED-C8C4-DC8B-4D09D27BAC9F}"/>
              </a:ext>
            </a:extLst>
          </p:cNvPr>
          <p:cNvSpPr>
            <a:spLocks noGrp="1"/>
          </p:cNvSpPr>
          <p:nvPr>
            <p:ph type="dt" sz="half" idx="10"/>
          </p:nvPr>
        </p:nvSpPr>
        <p:spPr/>
        <p:txBody>
          <a:bodyPr/>
          <a:lstStyle/>
          <a:p>
            <a:fld id="{F9F3C0CF-8EA2-4EA2-9D37-1817CCBC2CB5}" type="datetime1">
              <a:rPr lang="zh-TW" altLang="en-US" smtClean="0"/>
              <a:t>2024/8/23</a:t>
            </a:fld>
            <a:endParaRPr lang="zh-TW" altLang="en-US"/>
          </a:p>
        </p:txBody>
      </p:sp>
      <p:sp>
        <p:nvSpPr>
          <p:cNvPr id="4" name="頁尾版面配置區 3">
            <a:extLst>
              <a:ext uri="{FF2B5EF4-FFF2-40B4-BE49-F238E27FC236}">
                <a16:creationId xmlns:a16="http://schemas.microsoft.com/office/drawing/2014/main" id="{C7960076-588C-61E3-7F04-83242D1A470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447DD14-2C44-25D4-8FE4-35F1FFEFFFCB}"/>
              </a:ext>
            </a:extLst>
          </p:cNvPr>
          <p:cNvSpPr>
            <a:spLocks noGrp="1"/>
          </p:cNvSpPr>
          <p:nvPr>
            <p:ph type="sldNum" sz="quarter" idx="12"/>
          </p:nvPr>
        </p:nvSpPr>
        <p:spPr/>
        <p:txBody>
          <a:bodyPr/>
          <a:lstStyle/>
          <a:p>
            <a:fld id="{8D08094E-F6A0-4C64-BE06-27B53EC35408}" type="slidenum">
              <a:rPr lang="zh-TW" altLang="en-US" smtClean="0"/>
              <a:t>‹#›</a:t>
            </a:fld>
            <a:endParaRPr lang="zh-TW" altLang="en-US"/>
          </a:p>
        </p:txBody>
      </p:sp>
    </p:spTree>
    <p:extLst>
      <p:ext uri="{BB962C8B-B14F-4D97-AF65-F5344CB8AC3E}">
        <p14:creationId xmlns:p14="http://schemas.microsoft.com/office/powerpoint/2010/main" val="1073690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63DA9DB-F241-5CD9-A952-7305FD54620C}"/>
              </a:ext>
            </a:extLst>
          </p:cNvPr>
          <p:cNvSpPr>
            <a:spLocks noGrp="1"/>
          </p:cNvSpPr>
          <p:nvPr>
            <p:ph type="dt" sz="half" idx="10"/>
          </p:nvPr>
        </p:nvSpPr>
        <p:spPr/>
        <p:txBody>
          <a:bodyPr/>
          <a:lstStyle/>
          <a:p>
            <a:fld id="{1672A445-D681-4A83-976A-D4441DE8DDC4}" type="datetime1">
              <a:rPr lang="zh-TW" altLang="en-US" smtClean="0"/>
              <a:t>2024/8/23</a:t>
            </a:fld>
            <a:endParaRPr lang="zh-TW" altLang="en-US"/>
          </a:p>
        </p:txBody>
      </p:sp>
      <p:sp>
        <p:nvSpPr>
          <p:cNvPr id="3" name="頁尾版面配置區 2">
            <a:extLst>
              <a:ext uri="{FF2B5EF4-FFF2-40B4-BE49-F238E27FC236}">
                <a16:creationId xmlns:a16="http://schemas.microsoft.com/office/drawing/2014/main" id="{7129F4D5-FD66-17E5-DF2E-AF83E9FD2A79}"/>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655F863-1885-0DA4-D617-2C87AB0009D3}"/>
              </a:ext>
            </a:extLst>
          </p:cNvPr>
          <p:cNvSpPr>
            <a:spLocks noGrp="1"/>
          </p:cNvSpPr>
          <p:nvPr>
            <p:ph type="sldNum" sz="quarter" idx="12"/>
          </p:nvPr>
        </p:nvSpPr>
        <p:spPr/>
        <p:txBody>
          <a:bodyPr/>
          <a:lstStyle/>
          <a:p>
            <a:fld id="{8D08094E-F6A0-4C64-BE06-27B53EC35408}" type="slidenum">
              <a:rPr lang="zh-TW" altLang="en-US" smtClean="0"/>
              <a:t>‹#›</a:t>
            </a:fld>
            <a:endParaRPr lang="zh-TW" altLang="en-US"/>
          </a:p>
        </p:txBody>
      </p:sp>
    </p:spTree>
    <p:extLst>
      <p:ext uri="{BB962C8B-B14F-4D97-AF65-F5344CB8AC3E}">
        <p14:creationId xmlns:p14="http://schemas.microsoft.com/office/powerpoint/2010/main" val="4196942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3A849B-8DCB-AD00-970E-588686118DE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3DE9B8C-C5B6-53AA-A3C0-EBFFA8AE99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E182738-CCAD-A8F3-9E8E-AA9FB08DF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1DC04AD-0C07-1B26-D99E-CE0E80114767}"/>
              </a:ext>
            </a:extLst>
          </p:cNvPr>
          <p:cNvSpPr>
            <a:spLocks noGrp="1"/>
          </p:cNvSpPr>
          <p:nvPr>
            <p:ph type="dt" sz="half" idx="10"/>
          </p:nvPr>
        </p:nvSpPr>
        <p:spPr/>
        <p:txBody>
          <a:bodyPr/>
          <a:lstStyle/>
          <a:p>
            <a:fld id="{76F0A1C3-2620-45F9-8A02-D3C07AA77FFE}" type="datetime1">
              <a:rPr lang="zh-TW" altLang="en-US" smtClean="0"/>
              <a:t>2024/8/23</a:t>
            </a:fld>
            <a:endParaRPr lang="zh-TW" altLang="en-US"/>
          </a:p>
        </p:txBody>
      </p:sp>
      <p:sp>
        <p:nvSpPr>
          <p:cNvPr id="6" name="頁尾版面配置區 5">
            <a:extLst>
              <a:ext uri="{FF2B5EF4-FFF2-40B4-BE49-F238E27FC236}">
                <a16:creationId xmlns:a16="http://schemas.microsoft.com/office/drawing/2014/main" id="{B155A576-774C-53D3-9EB7-C3464031597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73AA02A-19D5-2F4B-440D-E680A50CBE85}"/>
              </a:ext>
            </a:extLst>
          </p:cNvPr>
          <p:cNvSpPr>
            <a:spLocks noGrp="1"/>
          </p:cNvSpPr>
          <p:nvPr>
            <p:ph type="sldNum" sz="quarter" idx="12"/>
          </p:nvPr>
        </p:nvSpPr>
        <p:spPr/>
        <p:txBody>
          <a:bodyPr/>
          <a:lstStyle/>
          <a:p>
            <a:fld id="{8D08094E-F6A0-4C64-BE06-27B53EC35408}" type="slidenum">
              <a:rPr lang="zh-TW" altLang="en-US" smtClean="0"/>
              <a:t>‹#›</a:t>
            </a:fld>
            <a:endParaRPr lang="zh-TW" altLang="en-US"/>
          </a:p>
        </p:txBody>
      </p:sp>
    </p:spTree>
    <p:extLst>
      <p:ext uri="{BB962C8B-B14F-4D97-AF65-F5344CB8AC3E}">
        <p14:creationId xmlns:p14="http://schemas.microsoft.com/office/powerpoint/2010/main" val="2196462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A6867-E7EA-E8A8-7D52-DD83790E6E1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565BA48-1D21-A026-B73C-A3BC2C5AB8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a:extLst>
              <a:ext uri="{FF2B5EF4-FFF2-40B4-BE49-F238E27FC236}">
                <a16:creationId xmlns:a16="http://schemas.microsoft.com/office/drawing/2014/main" id="{EEDB24BB-3C0C-4FE9-9CE9-03BF7B978E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F43FA34-3E77-E6D9-373A-4B584A74E801}"/>
              </a:ext>
            </a:extLst>
          </p:cNvPr>
          <p:cNvSpPr>
            <a:spLocks noGrp="1"/>
          </p:cNvSpPr>
          <p:nvPr>
            <p:ph type="dt" sz="half" idx="10"/>
          </p:nvPr>
        </p:nvSpPr>
        <p:spPr/>
        <p:txBody>
          <a:bodyPr/>
          <a:lstStyle/>
          <a:p>
            <a:fld id="{EDD36FE9-3742-45EB-A8B6-CDEAF6102E98}" type="datetime1">
              <a:rPr lang="zh-TW" altLang="en-US" smtClean="0"/>
              <a:t>2024/8/23</a:t>
            </a:fld>
            <a:endParaRPr lang="zh-TW" altLang="en-US"/>
          </a:p>
        </p:txBody>
      </p:sp>
      <p:sp>
        <p:nvSpPr>
          <p:cNvPr id="6" name="頁尾版面配置區 5">
            <a:extLst>
              <a:ext uri="{FF2B5EF4-FFF2-40B4-BE49-F238E27FC236}">
                <a16:creationId xmlns:a16="http://schemas.microsoft.com/office/drawing/2014/main" id="{D1DDD416-CAE6-7E13-A96C-2ABDF30A448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B39ADA0-8C6F-8658-ECAC-0393C87B43C7}"/>
              </a:ext>
            </a:extLst>
          </p:cNvPr>
          <p:cNvSpPr>
            <a:spLocks noGrp="1"/>
          </p:cNvSpPr>
          <p:nvPr>
            <p:ph type="sldNum" sz="quarter" idx="12"/>
          </p:nvPr>
        </p:nvSpPr>
        <p:spPr/>
        <p:txBody>
          <a:bodyPr/>
          <a:lstStyle/>
          <a:p>
            <a:fld id="{8D08094E-F6A0-4C64-BE06-27B53EC35408}" type="slidenum">
              <a:rPr lang="zh-TW" altLang="en-US" smtClean="0"/>
              <a:t>‹#›</a:t>
            </a:fld>
            <a:endParaRPr lang="zh-TW" altLang="en-US"/>
          </a:p>
        </p:txBody>
      </p:sp>
    </p:spTree>
    <p:extLst>
      <p:ext uri="{BB962C8B-B14F-4D97-AF65-F5344CB8AC3E}">
        <p14:creationId xmlns:p14="http://schemas.microsoft.com/office/powerpoint/2010/main" val="3651601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83C9846-2BAD-45B9-0ABE-DD83671B5C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CF9510E-E9B4-DDC9-2BBE-D24EDAE709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EA0CDE5-93D6-8565-9F16-CE82F9AE5F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C7C535-0B16-41A2-8509-CEAE3E8DD3E6}" type="datetime1">
              <a:rPr lang="zh-TW" altLang="en-US" smtClean="0"/>
              <a:t>2024/8/23</a:t>
            </a:fld>
            <a:endParaRPr lang="zh-TW" altLang="en-US"/>
          </a:p>
        </p:txBody>
      </p:sp>
      <p:sp>
        <p:nvSpPr>
          <p:cNvPr id="5" name="頁尾版面配置區 4">
            <a:extLst>
              <a:ext uri="{FF2B5EF4-FFF2-40B4-BE49-F238E27FC236}">
                <a16:creationId xmlns:a16="http://schemas.microsoft.com/office/drawing/2014/main" id="{938FDF45-C6B7-862C-7DB1-A2D3A8BC92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AE64F7-5503-6A06-CF5B-3F65DCE4B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08094E-F6A0-4C64-BE06-27B53EC35408}" type="slidenum">
              <a:rPr lang="zh-TW" altLang="en-US" smtClean="0"/>
              <a:t>‹#›</a:t>
            </a:fld>
            <a:endParaRPr lang="zh-TW" altLang="en-US"/>
          </a:p>
        </p:txBody>
      </p:sp>
      <p:sp>
        <p:nvSpPr>
          <p:cNvPr id="9" name="文字方塊 8">
            <a:extLst>
              <a:ext uri="{FF2B5EF4-FFF2-40B4-BE49-F238E27FC236}">
                <a16:creationId xmlns:a16="http://schemas.microsoft.com/office/drawing/2014/main" id="{0A95AAEF-74A2-EDE4-C3ED-922C468CBDE0}"/>
              </a:ext>
            </a:extLst>
          </p:cNvPr>
          <p:cNvSpPr txBox="1"/>
          <p:nvPr>
            <p:extLst>
              <p:ext uri="{1162E1C5-73C7-4A58-AE30-91384D911F3F}">
                <p184:classification xmlns:p184="http://schemas.microsoft.com/office/powerpoint/2018/4/main" val="hdr"/>
              </p:ext>
            </p:extLst>
          </p:nvPr>
        </p:nvSpPr>
        <p:spPr>
          <a:xfrm>
            <a:off x="63500" y="63500"/>
            <a:ext cx="1341438" cy="182880"/>
          </a:xfrm>
          <a:prstGeom prst="rect">
            <a:avLst/>
          </a:prstGeom>
        </p:spPr>
        <p:txBody>
          <a:bodyPr horzOverflow="overflow" lIns="0" tIns="0" rIns="0" bIns="0">
            <a:spAutoFit/>
          </a:bodyPr>
          <a:lstStyle/>
          <a:p>
            <a:pPr algn="l"/>
            <a:r>
              <a:rPr lang="zh-TW" altLang="en-US" sz="1200">
                <a:solidFill>
                  <a:srgbClr val="000000"/>
                </a:solidFill>
                <a:latin typeface="Arial" panose="020B0604020202020204" pitchFamily="34" charset="0"/>
                <a:cs typeface="Arial" panose="020B0604020202020204" pitchFamily="34" charset="0"/>
              </a:rPr>
              <a:t>Micron Confidential</a:t>
            </a:r>
          </a:p>
        </p:txBody>
      </p:sp>
      <p:sp>
        <p:nvSpPr>
          <p:cNvPr id="10" name="文字方塊 9">
            <a:extLst>
              <a:ext uri="{FF2B5EF4-FFF2-40B4-BE49-F238E27FC236}">
                <a16:creationId xmlns:a16="http://schemas.microsoft.com/office/drawing/2014/main" id="{9971D5AB-E5AB-DFC7-0DFA-80A235840E3C}"/>
              </a:ext>
            </a:extLst>
          </p:cNvPr>
          <p:cNvSpPr txBox="1"/>
          <p:nvPr>
            <p:extLst>
              <p:ext uri="{1162E1C5-73C7-4A58-AE30-91384D911F3F}">
                <p184:classification xmlns:p184="http://schemas.microsoft.com/office/powerpoint/2018/4/main" val="ftr"/>
              </p:ext>
            </p:extLst>
          </p:nvPr>
        </p:nvSpPr>
        <p:spPr>
          <a:xfrm>
            <a:off x="63500" y="6611620"/>
            <a:ext cx="1341438" cy="182880"/>
          </a:xfrm>
          <a:prstGeom prst="rect">
            <a:avLst/>
          </a:prstGeom>
        </p:spPr>
        <p:txBody>
          <a:bodyPr horzOverflow="overflow" lIns="0" tIns="0" rIns="0" bIns="0">
            <a:spAutoFit/>
          </a:bodyPr>
          <a:lstStyle/>
          <a:p>
            <a:pPr algn="l"/>
            <a:r>
              <a:rPr lang="zh-TW" altLang="en-US" sz="1200">
                <a:solidFill>
                  <a:srgbClr val="000000"/>
                </a:solidFill>
                <a:latin typeface="Arial" panose="020B0604020202020204" pitchFamily="34" charset="0"/>
                <a:cs typeface="Arial" panose="020B0604020202020204" pitchFamily="34" charset="0"/>
              </a:rPr>
              <a:t>Micron Confidential</a:t>
            </a:r>
          </a:p>
        </p:txBody>
      </p:sp>
      <p:sp>
        <p:nvSpPr>
          <p:cNvPr id="7" name="文字方塊 6">
            <a:extLst>
              <a:ext uri="{FF2B5EF4-FFF2-40B4-BE49-F238E27FC236}">
                <a16:creationId xmlns:a16="http://schemas.microsoft.com/office/drawing/2014/main" id="{46E16A87-FF73-EF66-D075-611AE8D6FBED}"/>
              </a:ext>
            </a:extLst>
          </p:cNvPr>
          <p:cNvSpPr txBox="1"/>
          <p:nvPr userDrawn="1">
            <p:extLst>
              <p:ext uri="{1162E1C5-73C7-4A58-AE30-91384D911F3F}">
                <p184:classification xmlns:p184="http://schemas.microsoft.com/office/powerpoint/2018/4/main" val="hdr"/>
              </p:ext>
            </p:extLst>
          </p:nvPr>
        </p:nvSpPr>
        <p:spPr>
          <a:xfrm>
            <a:off x="63500" y="63500"/>
            <a:ext cx="1341438" cy="182880"/>
          </a:xfrm>
          <a:prstGeom prst="rect">
            <a:avLst/>
          </a:prstGeom>
        </p:spPr>
        <p:txBody>
          <a:bodyPr horzOverflow="overflow" lIns="0" tIns="0" rIns="0" bIns="0">
            <a:spAutoFit/>
          </a:bodyPr>
          <a:lstStyle/>
          <a:p>
            <a:pPr algn="l"/>
            <a:r>
              <a:rPr lang="zh-TW" altLang="en-US" sz="1200">
                <a:solidFill>
                  <a:srgbClr val="000000"/>
                </a:solidFill>
                <a:latin typeface="Arial" panose="020B0604020202020204" pitchFamily="34" charset="0"/>
                <a:cs typeface="Arial" panose="020B0604020202020204" pitchFamily="34" charset="0"/>
              </a:rPr>
              <a:t>Micron Confidential</a:t>
            </a:r>
          </a:p>
        </p:txBody>
      </p:sp>
      <p:sp>
        <p:nvSpPr>
          <p:cNvPr id="8" name="文字方塊 7">
            <a:extLst>
              <a:ext uri="{FF2B5EF4-FFF2-40B4-BE49-F238E27FC236}">
                <a16:creationId xmlns:a16="http://schemas.microsoft.com/office/drawing/2014/main" id="{99D2D9DD-2EB5-1AE4-7492-8BBD9AE7C937}"/>
              </a:ext>
            </a:extLst>
          </p:cNvPr>
          <p:cNvSpPr txBox="1"/>
          <p:nvPr userDrawn="1">
            <p:extLst>
              <p:ext uri="{1162E1C5-73C7-4A58-AE30-91384D911F3F}">
                <p184:classification xmlns:p184="http://schemas.microsoft.com/office/powerpoint/2018/4/main" val="ftr"/>
              </p:ext>
            </p:extLst>
          </p:nvPr>
        </p:nvSpPr>
        <p:spPr>
          <a:xfrm>
            <a:off x="63500" y="6611620"/>
            <a:ext cx="1341438" cy="182880"/>
          </a:xfrm>
          <a:prstGeom prst="rect">
            <a:avLst/>
          </a:prstGeom>
        </p:spPr>
        <p:txBody>
          <a:bodyPr horzOverflow="overflow" lIns="0" tIns="0" rIns="0" bIns="0">
            <a:spAutoFit/>
          </a:bodyPr>
          <a:lstStyle/>
          <a:p>
            <a:pPr algn="l"/>
            <a:r>
              <a:rPr lang="zh-TW" altLang="en-US" sz="1200">
                <a:solidFill>
                  <a:srgbClr val="000000"/>
                </a:solidFill>
                <a:latin typeface="Arial" panose="020B0604020202020204" pitchFamily="34" charset="0"/>
                <a:cs typeface="Arial" panose="020B0604020202020204" pitchFamily="34" charset="0"/>
              </a:rPr>
              <a:t>Micron Confidential</a:t>
            </a:r>
          </a:p>
        </p:txBody>
      </p:sp>
    </p:spTree>
    <p:extLst>
      <p:ext uri="{BB962C8B-B14F-4D97-AF65-F5344CB8AC3E}">
        <p14:creationId xmlns:p14="http://schemas.microsoft.com/office/powerpoint/2010/main" val="38687282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6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螢幕擷取畫面, 卡通 的圖片">
            <a:extLst>
              <a:ext uri="{FF2B5EF4-FFF2-40B4-BE49-F238E27FC236}">
                <a16:creationId xmlns:a16="http://schemas.microsoft.com/office/drawing/2014/main" id="{98F60F40-2CB9-3E2C-0C2E-0009355C1F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2" cy="6858001"/>
          </a:xfrm>
        </p:spPr>
      </p:pic>
      <p:sp>
        <p:nvSpPr>
          <p:cNvPr id="2" name="標題 1">
            <a:extLst>
              <a:ext uri="{FF2B5EF4-FFF2-40B4-BE49-F238E27FC236}">
                <a16:creationId xmlns:a16="http://schemas.microsoft.com/office/drawing/2014/main" id="{3B5C9B60-E75D-D5F4-8DC4-3CFE7914C30A}"/>
              </a:ext>
            </a:extLst>
          </p:cNvPr>
          <p:cNvSpPr>
            <a:spLocks noGrp="1"/>
          </p:cNvSpPr>
          <p:nvPr>
            <p:ph type="title"/>
          </p:nvPr>
        </p:nvSpPr>
        <p:spPr/>
        <p:txBody>
          <a:bodyPr/>
          <a:lstStyle/>
          <a:p>
            <a:endParaRPr lang="zh-TW" altLang="en-US" dirty="0"/>
          </a:p>
        </p:txBody>
      </p:sp>
      <p:sp>
        <p:nvSpPr>
          <p:cNvPr id="6" name="標題 1">
            <a:extLst>
              <a:ext uri="{FF2B5EF4-FFF2-40B4-BE49-F238E27FC236}">
                <a16:creationId xmlns:a16="http://schemas.microsoft.com/office/drawing/2014/main" id="{567DCFA6-9143-CB5C-A75B-D5E56FACCCD7}"/>
              </a:ext>
            </a:extLst>
          </p:cNvPr>
          <p:cNvSpPr txBox="1">
            <a:spLocks/>
          </p:cNvSpPr>
          <p:nvPr/>
        </p:nvSpPr>
        <p:spPr>
          <a:xfrm>
            <a:off x="428625" y="4113213"/>
            <a:ext cx="5343525" cy="1639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800" b="1" dirty="0">
                <a:solidFill>
                  <a:schemeClr val="bg1"/>
                </a:solidFill>
                <a:latin typeface="Microsoft Uighur" panose="02000000000000000000" pitchFamily="2" charset="-78"/>
                <a:cs typeface="Microsoft Uighur" panose="02000000000000000000" pitchFamily="2" charset="-78"/>
              </a:rPr>
              <a:t>OQC Disposition Shift Left </a:t>
            </a:r>
            <a:br>
              <a:rPr lang="en-US" altLang="zh-TW" sz="4800" b="1" dirty="0">
                <a:solidFill>
                  <a:schemeClr val="bg1"/>
                </a:solidFill>
                <a:latin typeface="Microsoft Uighur" panose="02000000000000000000" pitchFamily="2" charset="-78"/>
                <a:cs typeface="Microsoft Uighur" panose="02000000000000000000" pitchFamily="2" charset="-78"/>
              </a:rPr>
            </a:br>
            <a:r>
              <a:rPr lang="en-US" altLang="zh-TW" sz="4800" b="1" dirty="0">
                <a:solidFill>
                  <a:schemeClr val="bg1"/>
                </a:solidFill>
                <a:latin typeface="Microsoft Uighur" panose="02000000000000000000" pitchFamily="2" charset="-78"/>
                <a:cs typeface="Microsoft Uighur" panose="02000000000000000000" pitchFamily="2" charset="-78"/>
              </a:rPr>
              <a:t>to Probe PMI (KOZ=0)</a:t>
            </a:r>
            <a:endParaRPr lang="zh-TW" altLang="en-US" sz="4800" b="1" dirty="0">
              <a:solidFill>
                <a:schemeClr val="bg1"/>
              </a:solidFill>
              <a:latin typeface="Microsoft Uighur" panose="02000000000000000000" pitchFamily="2" charset="-78"/>
              <a:cs typeface="Microsoft Uighur" panose="02000000000000000000" pitchFamily="2" charset="-78"/>
            </a:endParaRPr>
          </a:p>
        </p:txBody>
      </p:sp>
      <p:sp>
        <p:nvSpPr>
          <p:cNvPr id="7" name="副標題 2">
            <a:extLst>
              <a:ext uri="{FF2B5EF4-FFF2-40B4-BE49-F238E27FC236}">
                <a16:creationId xmlns:a16="http://schemas.microsoft.com/office/drawing/2014/main" id="{437B2C0D-15ED-2CEC-9A6D-B856F578A33C}"/>
              </a:ext>
            </a:extLst>
          </p:cNvPr>
          <p:cNvSpPr txBox="1">
            <a:spLocks/>
          </p:cNvSpPr>
          <p:nvPr/>
        </p:nvSpPr>
        <p:spPr>
          <a:xfrm>
            <a:off x="428624" y="5585621"/>
            <a:ext cx="5667375" cy="436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100" dirty="0">
                <a:solidFill>
                  <a:schemeClr val="bg1"/>
                </a:solidFill>
                <a:latin typeface="Microsoft Uighur" panose="02000000000000000000" pitchFamily="2" charset="-78"/>
                <a:ea typeface="Microsoft YaHei" panose="020B0503020204020204" pitchFamily="34" charset="-122"/>
                <a:cs typeface="Microsoft Uighur" panose="02000000000000000000" pitchFamily="2" charset="-78"/>
              </a:rPr>
              <a:t>Yi Ning Huang </a:t>
            </a:r>
            <a:r>
              <a:rPr lang="zh-TW" altLang="en-US" sz="2100" dirty="0">
                <a:solidFill>
                  <a:schemeClr val="bg1"/>
                </a:solidFill>
                <a:latin typeface="標楷體" panose="03000509000000000000" pitchFamily="65" charset="-120"/>
                <a:ea typeface="標楷體" panose="03000509000000000000" pitchFamily="65" charset="-120"/>
                <a:cs typeface="Microsoft Uighur" panose="02000000000000000000" pitchFamily="2" charset="-78"/>
              </a:rPr>
              <a:t>黃翊寧</a:t>
            </a:r>
            <a:r>
              <a:rPr lang="en-US" altLang="zh-TW" sz="2100" dirty="0">
                <a:solidFill>
                  <a:schemeClr val="bg1"/>
                </a:solidFill>
                <a:latin typeface="Microsoft Uighur" panose="02000000000000000000" pitchFamily="2" charset="-78"/>
                <a:ea typeface="Microsoft YaHei" panose="020B0503020204020204" pitchFamily="34" charset="-122"/>
                <a:cs typeface="Microsoft Uighur" panose="02000000000000000000" pitchFamily="2" charset="-78"/>
              </a:rPr>
              <a:t>– Product Quality Assurance (PQA)</a:t>
            </a:r>
            <a:endParaRPr lang="zh-TW" altLang="en-US" sz="2100" dirty="0">
              <a:solidFill>
                <a:schemeClr val="bg1"/>
              </a:solidFill>
              <a:latin typeface="Microsoft Uighur" panose="02000000000000000000" pitchFamily="2" charset="-78"/>
              <a:ea typeface="Microsoft YaHei" panose="020B0503020204020204" pitchFamily="34" charset="-122"/>
              <a:cs typeface="Microsoft Uighur" panose="02000000000000000000" pitchFamily="2" charset="-78"/>
            </a:endParaRPr>
          </a:p>
        </p:txBody>
      </p:sp>
      <p:sp>
        <p:nvSpPr>
          <p:cNvPr id="3" name="Slide Number Placeholder 2">
            <a:extLst>
              <a:ext uri="{FF2B5EF4-FFF2-40B4-BE49-F238E27FC236}">
                <a16:creationId xmlns:a16="http://schemas.microsoft.com/office/drawing/2014/main" id="{9B4BDB92-25D8-9E69-E9BD-71287B4A1CE6}"/>
              </a:ext>
            </a:extLst>
          </p:cNvPr>
          <p:cNvSpPr>
            <a:spLocks noGrp="1"/>
          </p:cNvSpPr>
          <p:nvPr>
            <p:ph type="sldNum" sz="quarter" idx="12"/>
          </p:nvPr>
        </p:nvSpPr>
        <p:spPr/>
        <p:txBody>
          <a:bodyPr/>
          <a:lstStyle/>
          <a:p>
            <a:fld id="{8D08094E-F6A0-4C64-BE06-27B53EC35408}" type="slidenum">
              <a:rPr lang="zh-TW" altLang="en-US" smtClean="0"/>
              <a:t>1</a:t>
            </a:fld>
            <a:endParaRPr lang="zh-TW" altLang="en-US"/>
          </a:p>
        </p:txBody>
      </p:sp>
      <p:pic>
        <p:nvPicPr>
          <p:cNvPr id="10" name="圖片 9" descr="一張含有 圖形, 字型, 標誌, 白色 的圖片">
            <a:extLst>
              <a:ext uri="{FF2B5EF4-FFF2-40B4-BE49-F238E27FC236}">
                <a16:creationId xmlns:a16="http://schemas.microsoft.com/office/drawing/2014/main" id="{1AF491D1-6C53-DA54-A308-DD8E56C90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9141" y="2103437"/>
            <a:ext cx="1670878" cy="1325563"/>
          </a:xfrm>
          <a:prstGeom prst="rect">
            <a:avLst/>
          </a:prstGeom>
        </p:spPr>
      </p:pic>
    </p:spTree>
    <p:extLst>
      <p:ext uri="{BB962C8B-B14F-4D97-AF65-F5344CB8AC3E}">
        <p14:creationId xmlns:p14="http://schemas.microsoft.com/office/powerpoint/2010/main" val="1045723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22D2ADA-C96F-3AD5-4BE2-8E4CC33C6494}"/>
              </a:ext>
            </a:extLst>
          </p:cNvPr>
          <p:cNvPicPr>
            <a:picLocks noChangeAspect="1"/>
          </p:cNvPicPr>
          <p:nvPr/>
        </p:nvPicPr>
        <p:blipFill>
          <a:blip r:embed="rId3"/>
          <a:stretch>
            <a:fillRect/>
          </a:stretch>
        </p:blipFill>
        <p:spPr>
          <a:xfrm>
            <a:off x="0" y="0"/>
            <a:ext cx="12192000" cy="6857999"/>
          </a:xfrm>
          <a:prstGeom prst="rect">
            <a:avLst/>
          </a:prstGeom>
        </p:spPr>
      </p:pic>
      <p:sp>
        <p:nvSpPr>
          <p:cNvPr id="2" name="標題 1">
            <a:extLst>
              <a:ext uri="{FF2B5EF4-FFF2-40B4-BE49-F238E27FC236}">
                <a16:creationId xmlns:a16="http://schemas.microsoft.com/office/drawing/2014/main" id="{1F347900-BBCF-EBF6-3095-43EEC9780CD4}"/>
              </a:ext>
            </a:extLst>
          </p:cNvPr>
          <p:cNvSpPr>
            <a:spLocks noGrp="1"/>
          </p:cNvSpPr>
          <p:nvPr>
            <p:ph type="title"/>
          </p:nvPr>
        </p:nvSpPr>
        <p:spPr/>
        <p:txBody>
          <a:bodyPr>
            <a:noAutofit/>
          </a:bodyPr>
          <a:lstStyle/>
          <a:p>
            <a:r>
              <a:rPr lang="en-US" altLang="zh-TW" sz="4800" b="1" dirty="0">
                <a:solidFill>
                  <a:schemeClr val="bg1"/>
                </a:solidFill>
                <a:latin typeface="Microsoft Uighur" panose="02000000000000000000" pitchFamily="2" charset="-78"/>
                <a:cs typeface="Microsoft Uighur" panose="02000000000000000000" pitchFamily="2" charset="-78"/>
              </a:rPr>
              <a:t>Conclusion</a:t>
            </a:r>
            <a:endParaRPr lang="zh-TW" altLang="en-US" sz="4800" b="1" dirty="0">
              <a:solidFill>
                <a:schemeClr val="bg1"/>
              </a:solidFill>
              <a:latin typeface="Microsoft Uighur" panose="02000000000000000000" pitchFamily="2" charset="-78"/>
              <a:cs typeface="Microsoft Uighur" panose="02000000000000000000" pitchFamily="2" charset="-78"/>
            </a:endParaRPr>
          </a:p>
        </p:txBody>
      </p:sp>
      <p:sp>
        <p:nvSpPr>
          <p:cNvPr id="7" name="內容版面配置區 3">
            <a:extLst>
              <a:ext uri="{FF2B5EF4-FFF2-40B4-BE49-F238E27FC236}">
                <a16:creationId xmlns:a16="http://schemas.microsoft.com/office/drawing/2014/main" id="{796CFF7C-3670-A74C-4E81-36F2DA9FFAA8}"/>
              </a:ext>
            </a:extLst>
          </p:cNvPr>
          <p:cNvSpPr txBox="1">
            <a:spLocks/>
          </p:cNvSpPr>
          <p:nvPr/>
        </p:nvSpPr>
        <p:spPr>
          <a:xfrm>
            <a:off x="342900" y="1213631"/>
            <a:ext cx="8705850" cy="54824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600"/>
              </a:spcBef>
            </a:pPr>
            <a:r>
              <a:rPr lang="en-US" altLang="zh-TW" sz="3200" dirty="0">
                <a:solidFill>
                  <a:schemeClr val="bg1"/>
                </a:solidFill>
                <a:latin typeface="Microsoft Uighur" panose="02000000000000000000" pitchFamily="2" charset="-78"/>
                <a:cs typeface="Microsoft Uighur" panose="02000000000000000000" pitchFamily="2" charset="-78"/>
              </a:rPr>
              <a:t>Expected Scanned Quantity:</a:t>
            </a:r>
          </a:p>
          <a:p>
            <a:pPr lvl="1">
              <a:spcBef>
                <a:spcPts val="1600"/>
              </a:spcBef>
            </a:pPr>
            <a:r>
              <a:rPr lang="en-US" altLang="zh-TW" sz="2800" dirty="0">
                <a:solidFill>
                  <a:schemeClr val="bg1"/>
                </a:solidFill>
                <a:latin typeface="Microsoft Uighur" panose="02000000000000000000" pitchFamily="2" charset="-78"/>
                <a:cs typeface="Microsoft Uighur" panose="02000000000000000000" pitchFamily="2" charset="-78"/>
              </a:rPr>
              <a:t>Approximately </a:t>
            </a:r>
            <a:r>
              <a:rPr lang="en-US" altLang="zh-TW" sz="2800" dirty="0">
                <a:solidFill>
                  <a:srgbClr val="FFC000"/>
                </a:solidFill>
                <a:latin typeface="Microsoft Uighur" panose="02000000000000000000" pitchFamily="2" charset="-78"/>
                <a:cs typeface="Microsoft Uighur" panose="02000000000000000000" pitchFamily="2" charset="-78"/>
              </a:rPr>
              <a:t>100</a:t>
            </a:r>
            <a:r>
              <a:rPr lang="en-US" altLang="zh-TW" sz="2800" dirty="0">
                <a:solidFill>
                  <a:schemeClr val="bg1"/>
                </a:solidFill>
                <a:latin typeface="Microsoft Uighur" panose="02000000000000000000" pitchFamily="2" charset="-78"/>
                <a:cs typeface="Microsoft Uighur" panose="02000000000000000000" pitchFamily="2" charset="-78"/>
              </a:rPr>
              <a:t> wafers about KOZ=0 are expected to be scanned each week.</a:t>
            </a:r>
          </a:p>
          <a:p>
            <a:pPr>
              <a:spcBef>
                <a:spcPts val="1600"/>
              </a:spcBef>
            </a:pPr>
            <a:r>
              <a:rPr lang="en-US" altLang="zh-TW" sz="3200" dirty="0">
                <a:solidFill>
                  <a:schemeClr val="bg1"/>
                </a:solidFill>
                <a:latin typeface="Microsoft Uighur" panose="02000000000000000000" pitchFamily="2" charset="-78"/>
                <a:cs typeface="Microsoft Uighur" panose="02000000000000000000" pitchFamily="2" charset="-78"/>
              </a:rPr>
              <a:t>Actual Tagged Quantity:</a:t>
            </a:r>
          </a:p>
          <a:p>
            <a:pPr lvl="1">
              <a:spcBef>
                <a:spcPts val="1600"/>
              </a:spcBef>
            </a:pPr>
            <a:r>
              <a:rPr lang="zh-TW" altLang="en-US" sz="2800" b="1" dirty="0">
                <a:solidFill>
                  <a:schemeClr val="bg1"/>
                </a:solidFill>
                <a:latin typeface="Microsoft Uighur" panose="02000000000000000000" pitchFamily="2" charset="-78"/>
                <a:cs typeface="Microsoft Uighur" panose="02000000000000000000" pitchFamily="2" charset="-78"/>
              </a:rPr>
              <a:t> </a:t>
            </a:r>
            <a:r>
              <a:rPr lang="en-US" altLang="zh-TW" sz="2800" b="1" dirty="0">
                <a:solidFill>
                  <a:srgbClr val="FFC000"/>
                </a:solidFill>
                <a:latin typeface="Microsoft Uighur" panose="02000000000000000000" pitchFamily="2" charset="-78"/>
                <a:cs typeface="Microsoft Uighur" panose="02000000000000000000" pitchFamily="2" charset="-78"/>
              </a:rPr>
              <a:t>78</a:t>
            </a:r>
            <a:r>
              <a:rPr lang="en-US" altLang="zh-TW" sz="2800" dirty="0">
                <a:solidFill>
                  <a:schemeClr val="bg1"/>
                </a:solidFill>
                <a:latin typeface="Microsoft Uighur" panose="02000000000000000000" pitchFamily="2" charset="-78"/>
                <a:cs typeface="Microsoft Uighur" panose="02000000000000000000" pitchFamily="2" charset="-78"/>
              </a:rPr>
              <a:t> wafers were actually tagged with the attribute.</a:t>
            </a:r>
          </a:p>
          <a:p>
            <a:pPr>
              <a:spcBef>
                <a:spcPts val="1600"/>
              </a:spcBef>
            </a:pPr>
            <a:r>
              <a:rPr lang="en-US" altLang="zh-TW" sz="3200" dirty="0">
                <a:solidFill>
                  <a:schemeClr val="bg1"/>
                </a:solidFill>
                <a:latin typeface="Microsoft Uighur" panose="02000000000000000000" pitchFamily="2" charset="-78"/>
                <a:cs typeface="Microsoft Uighur" panose="02000000000000000000" pitchFamily="2" charset="-78"/>
              </a:rPr>
              <a:t>Detect Probe Mark Shift Qty:</a:t>
            </a:r>
          </a:p>
          <a:p>
            <a:pPr lvl="1">
              <a:spcBef>
                <a:spcPts val="1600"/>
              </a:spcBef>
            </a:pPr>
            <a:r>
              <a:rPr lang="zh-TW" altLang="en-US" sz="2800" b="1" dirty="0">
                <a:solidFill>
                  <a:schemeClr val="bg1"/>
                </a:solidFill>
                <a:latin typeface="Microsoft Uighur" panose="02000000000000000000" pitchFamily="2" charset="-78"/>
                <a:cs typeface="Microsoft Uighur" panose="02000000000000000000" pitchFamily="2" charset="-78"/>
              </a:rPr>
              <a:t> </a:t>
            </a:r>
            <a:r>
              <a:rPr lang="en-US" altLang="zh-TW" sz="2800" b="1" dirty="0">
                <a:solidFill>
                  <a:srgbClr val="FFC000"/>
                </a:solidFill>
                <a:latin typeface="Microsoft Uighur" panose="02000000000000000000" pitchFamily="2" charset="-78"/>
                <a:cs typeface="Microsoft Uighur" panose="02000000000000000000" pitchFamily="2" charset="-78"/>
              </a:rPr>
              <a:t>23</a:t>
            </a:r>
            <a:r>
              <a:rPr lang="en-US" altLang="zh-TW" sz="2800" dirty="0">
                <a:solidFill>
                  <a:schemeClr val="bg1"/>
                </a:solidFill>
                <a:latin typeface="Microsoft Uighur" panose="02000000000000000000" pitchFamily="2" charset="-78"/>
                <a:cs typeface="Microsoft Uighur" panose="02000000000000000000" pitchFamily="2" charset="-78"/>
              </a:rPr>
              <a:t> wafers failed</a:t>
            </a:r>
          </a:p>
          <a:p>
            <a:pPr marL="0" indent="0">
              <a:spcBef>
                <a:spcPts val="1600"/>
              </a:spcBef>
              <a:buNone/>
            </a:pPr>
            <a:r>
              <a:rPr lang="en-US" altLang="zh-TW" sz="3200" dirty="0">
                <a:solidFill>
                  <a:schemeClr val="bg1"/>
                </a:solidFill>
                <a:latin typeface="Microsoft Uighur" panose="02000000000000000000" pitchFamily="2" charset="-78"/>
                <a:cs typeface="Microsoft Uighur" panose="02000000000000000000" pitchFamily="2" charset="-78"/>
              </a:rPr>
              <a:t>Identifying additional defect allows for a more immediate response to probe mark issues on the production line.</a:t>
            </a:r>
          </a:p>
          <a:p>
            <a:pPr marL="0" indent="0">
              <a:spcBef>
                <a:spcPts val="1600"/>
              </a:spcBef>
              <a:buNone/>
            </a:pPr>
            <a:r>
              <a:rPr lang="en-US" altLang="zh-TW" sz="3200" dirty="0">
                <a:solidFill>
                  <a:schemeClr val="bg1"/>
                </a:solidFill>
                <a:latin typeface="Microsoft Uighur" panose="02000000000000000000" pitchFamily="2" charset="-78"/>
                <a:cs typeface="Microsoft Uighur" panose="02000000000000000000" pitchFamily="2" charset="-78"/>
              </a:rPr>
              <a:t>This adds an extra defense line, reinforcing our product quality alongside the existing KOZ=0 safeguard!</a:t>
            </a:r>
          </a:p>
          <a:p>
            <a:pPr marL="0" indent="0">
              <a:spcBef>
                <a:spcPts val="1600"/>
              </a:spcBef>
              <a:buFont typeface="Arial" panose="020B0604020202020204" pitchFamily="34" charset="0"/>
              <a:buNone/>
            </a:pPr>
            <a:endParaRPr lang="zh-TW" altLang="en-US" sz="2400" dirty="0">
              <a:solidFill>
                <a:schemeClr val="bg1"/>
              </a:solidFill>
            </a:endParaRPr>
          </a:p>
        </p:txBody>
      </p:sp>
      <p:graphicFrame>
        <p:nvGraphicFramePr>
          <p:cNvPr id="8" name="表格 7">
            <a:extLst>
              <a:ext uri="{FF2B5EF4-FFF2-40B4-BE49-F238E27FC236}">
                <a16:creationId xmlns:a16="http://schemas.microsoft.com/office/drawing/2014/main" id="{920EEF80-E90A-9D7B-8428-736EA6F4F1D4}"/>
              </a:ext>
            </a:extLst>
          </p:cNvPr>
          <p:cNvGraphicFramePr>
            <a:graphicFrameLocks noGrp="1"/>
          </p:cNvGraphicFramePr>
          <p:nvPr>
            <p:extLst>
              <p:ext uri="{D42A27DB-BD31-4B8C-83A1-F6EECF244321}">
                <p14:modId xmlns:p14="http://schemas.microsoft.com/office/powerpoint/2010/main" val="3118040742"/>
              </p:ext>
            </p:extLst>
          </p:nvPr>
        </p:nvGraphicFramePr>
        <p:xfrm>
          <a:off x="6833370" y="3115681"/>
          <a:ext cx="2215380" cy="1439554"/>
        </p:xfrm>
        <a:graphic>
          <a:graphicData uri="http://schemas.openxmlformats.org/drawingml/2006/table">
            <a:tbl>
              <a:tblPr firstRow="1" bandRow="1">
                <a:tableStyleId>{5C22544A-7EE6-4342-B048-85BDC9FD1C3A}</a:tableStyleId>
              </a:tblPr>
              <a:tblGrid>
                <a:gridCol w="738460">
                  <a:extLst>
                    <a:ext uri="{9D8B030D-6E8A-4147-A177-3AD203B41FA5}">
                      <a16:colId xmlns:a16="http://schemas.microsoft.com/office/drawing/2014/main" val="630046601"/>
                    </a:ext>
                  </a:extLst>
                </a:gridCol>
                <a:gridCol w="738460">
                  <a:extLst>
                    <a:ext uri="{9D8B030D-6E8A-4147-A177-3AD203B41FA5}">
                      <a16:colId xmlns:a16="http://schemas.microsoft.com/office/drawing/2014/main" val="2628051398"/>
                    </a:ext>
                  </a:extLst>
                </a:gridCol>
                <a:gridCol w="738460">
                  <a:extLst>
                    <a:ext uri="{9D8B030D-6E8A-4147-A177-3AD203B41FA5}">
                      <a16:colId xmlns:a16="http://schemas.microsoft.com/office/drawing/2014/main" val="2709137982"/>
                    </a:ext>
                  </a:extLst>
                </a:gridCol>
              </a:tblGrid>
              <a:tr h="387025">
                <a:tc>
                  <a:txBody>
                    <a:bodyPr/>
                    <a:lstStyle/>
                    <a:p>
                      <a:pPr algn="ctr"/>
                      <a:endParaRPr lang="zh-TW" altLang="en-US" sz="1600" dirty="0"/>
                    </a:p>
                  </a:txBody>
                  <a:tcPr/>
                </a:tc>
                <a:tc>
                  <a:txBody>
                    <a:bodyPr/>
                    <a:lstStyle/>
                    <a:p>
                      <a:pPr algn="ctr"/>
                      <a:r>
                        <a:rPr lang="en-US" altLang="zh-TW" sz="1600" dirty="0"/>
                        <a:t>PASS</a:t>
                      </a:r>
                      <a:endParaRPr lang="zh-TW"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FAIL</a:t>
                      </a:r>
                      <a:endParaRPr lang="zh-TW" altLang="en-US" sz="1600" dirty="0"/>
                    </a:p>
                  </a:txBody>
                  <a:tcPr/>
                </a:tc>
                <a:extLst>
                  <a:ext uri="{0D108BD9-81ED-4DB2-BD59-A6C34878D82A}">
                    <a16:rowId xmlns:a16="http://schemas.microsoft.com/office/drawing/2014/main" val="473822645"/>
                  </a:ext>
                </a:extLst>
              </a:tr>
              <a:tr h="350843">
                <a:tc>
                  <a:txBody>
                    <a:bodyPr/>
                    <a:lstStyle/>
                    <a:p>
                      <a:pPr algn="ctr"/>
                      <a:r>
                        <a:rPr lang="en-US" altLang="zh-TW" sz="1600" dirty="0"/>
                        <a:t>Z11B</a:t>
                      </a:r>
                      <a:endParaRPr lang="zh-TW" altLang="en-US" sz="1600" dirty="0"/>
                    </a:p>
                  </a:txBody>
                  <a:tcPr/>
                </a:tc>
                <a:tc>
                  <a:txBody>
                    <a:bodyPr/>
                    <a:lstStyle/>
                    <a:p>
                      <a:pPr algn="ctr"/>
                      <a:r>
                        <a:rPr lang="en-US" altLang="zh-TW" sz="1600" dirty="0"/>
                        <a:t>22</a:t>
                      </a:r>
                      <a:endParaRPr lang="zh-TW" altLang="en-US" sz="1600" dirty="0"/>
                    </a:p>
                  </a:txBody>
                  <a:tcPr/>
                </a:tc>
                <a:tc>
                  <a:txBody>
                    <a:bodyPr/>
                    <a:lstStyle/>
                    <a:p>
                      <a:pPr algn="ctr"/>
                      <a:r>
                        <a:rPr lang="en-US" altLang="zh-TW" sz="1600" dirty="0"/>
                        <a:t>0</a:t>
                      </a:r>
                      <a:endParaRPr lang="zh-TW" altLang="en-US" sz="1600" dirty="0"/>
                    </a:p>
                  </a:txBody>
                  <a:tcPr/>
                </a:tc>
                <a:extLst>
                  <a:ext uri="{0D108BD9-81ED-4DB2-BD59-A6C34878D82A}">
                    <a16:rowId xmlns:a16="http://schemas.microsoft.com/office/drawing/2014/main" val="392407751"/>
                  </a:ext>
                </a:extLst>
              </a:tr>
              <a:tr h="350843">
                <a:tc>
                  <a:txBody>
                    <a:bodyPr/>
                    <a:lstStyle/>
                    <a:p>
                      <a:pPr algn="ctr"/>
                      <a:r>
                        <a:rPr lang="en-US" altLang="zh-TW" sz="1600" dirty="0"/>
                        <a:t>Z41C</a:t>
                      </a:r>
                      <a:endParaRPr lang="zh-TW" altLang="en-US" sz="1600" dirty="0"/>
                    </a:p>
                  </a:txBody>
                  <a:tcPr/>
                </a:tc>
                <a:tc>
                  <a:txBody>
                    <a:bodyPr/>
                    <a:lstStyle/>
                    <a:p>
                      <a:pPr algn="ctr"/>
                      <a:r>
                        <a:rPr lang="en-US" altLang="zh-TW" sz="1600" dirty="0"/>
                        <a:t>1</a:t>
                      </a:r>
                      <a:endParaRPr lang="zh-TW" altLang="en-US" sz="1600" dirty="0"/>
                    </a:p>
                  </a:txBody>
                  <a:tcPr/>
                </a:tc>
                <a:tc>
                  <a:txBody>
                    <a:bodyPr/>
                    <a:lstStyle/>
                    <a:p>
                      <a:pPr algn="ctr"/>
                      <a:r>
                        <a:rPr lang="en-US" altLang="zh-TW" sz="1600" dirty="0"/>
                        <a:t>0</a:t>
                      </a:r>
                      <a:endParaRPr lang="zh-TW" altLang="en-US" sz="1600" dirty="0"/>
                    </a:p>
                  </a:txBody>
                  <a:tcPr/>
                </a:tc>
                <a:extLst>
                  <a:ext uri="{0D108BD9-81ED-4DB2-BD59-A6C34878D82A}">
                    <a16:rowId xmlns:a16="http://schemas.microsoft.com/office/drawing/2014/main" val="2607918396"/>
                  </a:ext>
                </a:extLst>
              </a:tr>
              <a:tr h="350843">
                <a:tc>
                  <a:txBody>
                    <a:bodyPr/>
                    <a:lstStyle/>
                    <a:p>
                      <a:pPr algn="ctr"/>
                      <a:r>
                        <a:rPr lang="en-US" altLang="zh-TW" sz="1600" dirty="0"/>
                        <a:t>Z42B</a:t>
                      </a:r>
                      <a:endParaRPr lang="zh-TW" altLang="en-US" sz="1600" dirty="0"/>
                    </a:p>
                  </a:txBody>
                  <a:tcPr/>
                </a:tc>
                <a:tc>
                  <a:txBody>
                    <a:bodyPr/>
                    <a:lstStyle/>
                    <a:p>
                      <a:pPr algn="ctr"/>
                      <a:r>
                        <a:rPr lang="en-US" altLang="zh-TW" sz="1600" dirty="0"/>
                        <a:t>32</a:t>
                      </a:r>
                      <a:endParaRPr lang="zh-TW" altLang="en-US" sz="1600" dirty="0"/>
                    </a:p>
                  </a:txBody>
                  <a:tcPr/>
                </a:tc>
                <a:tc>
                  <a:txBody>
                    <a:bodyPr/>
                    <a:lstStyle/>
                    <a:p>
                      <a:pPr algn="ctr"/>
                      <a:r>
                        <a:rPr lang="en-US" altLang="zh-TW" sz="1600" dirty="0"/>
                        <a:t>23</a:t>
                      </a:r>
                      <a:endParaRPr lang="zh-TW" altLang="en-US" sz="1600" dirty="0"/>
                    </a:p>
                  </a:txBody>
                  <a:tcPr/>
                </a:tc>
                <a:extLst>
                  <a:ext uri="{0D108BD9-81ED-4DB2-BD59-A6C34878D82A}">
                    <a16:rowId xmlns:a16="http://schemas.microsoft.com/office/drawing/2014/main" val="3201135367"/>
                  </a:ext>
                </a:extLst>
              </a:tr>
            </a:tbl>
          </a:graphicData>
        </a:graphic>
      </p:graphicFrame>
      <p:sp>
        <p:nvSpPr>
          <p:cNvPr id="9" name="文字方塊 8">
            <a:extLst>
              <a:ext uri="{FF2B5EF4-FFF2-40B4-BE49-F238E27FC236}">
                <a16:creationId xmlns:a16="http://schemas.microsoft.com/office/drawing/2014/main" id="{ED50AD05-03E7-1529-D369-025076CB7127}"/>
              </a:ext>
            </a:extLst>
          </p:cNvPr>
          <p:cNvSpPr txBox="1"/>
          <p:nvPr/>
        </p:nvSpPr>
        <p:spPr>
          <a:xfrm>
            <a:off x="6833370" y="2723739"/>
            <a:ext cx="2117887" cy="461665"/>
          </a:xfrm>
          <a:prstGeom prst="rect">
            <a:avLst/>
          </a:prstGeom>
          <a:noFill/>
        </p:spPr>
        <p:txBody>
          <a:bodyPr wrap="none" rtlCol="0">
            <a:spAutoFit/>
          </a:bodyPr>
          <a:lstStyle/>
          <a:p>
            <a:r>
              <a:rPr lang="en-US" altLang="zh-TW" sz="2400" dirty="0">
                <a:solidFill>
                  <a:schemeClr val="bg1"/>
                </a:solidFill>
                <a:latin typeface="Microsoft Uighur" panose="02000000000000000000" pitchFamily="2" charset="-78"/>
                <a:cs typeface="Microsoft Uighur" panose="02000000000000000000" pitchFamily="2" charset="-78"/>
              </a:rPr>
              <a:t>1 Week issue wafer pcs</a:t>
            </a:r>
            <a:endParaRPr lang="zh-TW" altLang="en-US" sz="2400" dirty="0">
              <a:solidFill>
                <a:schemeClr val="bg1"/>
              </a:solidFill>
              <a:latin typeface="Microsoft Uighur" panose="02000000000000000000" pitchFamily="2" charset="-78"/>
              <a:cs typeface="Microsoft Uighur" panose="02000000000000000000" pitchFamily="2" charset="-78"/>
            </a:endParaRPr>
          </a:p>
        </p:txBody>
      </p:sp>
      <p:pic>
        <p:nvPicPr>
          <p:cNvPr id="10" name="圖片 9" descr="一張含有 螢幕擷取畫面, 圖表, 繪圖軟體, 多媒體軟體 的圖片">
            <a:extLst>
              <a:ext uri="{FF2B5EF4-FFF2-40B4-BE49-F238E27FC236}">
                <a16:creationId xmlns:a16="http://schemas.microsoft.com/office/drawing/2014/main" id="{C3A058B7-AC09-1DB9-AB74-50DD714F4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5649" y="1124822"/>
            <a:ext cx="2194455" cy="4608356"/>
          </a:xfrm>
          <a:prstGeom prst="rect">
            <a:avLst/>
          </a:prstGeom>
        </p:spPr>
      </p:pic>
      <p:sp>
        <p:nvSpPr>
          <p:cNvPr id="3" name="Slide Number Placeholder 2">
            <a:extLst>
              <a:ext uri="{FF2B5EF4-FFF2-40B4-BE49-F238E27FC236}">
                <a16:creationId xmlns:a16="http://schemas.microsoft.com/office/drawing/2014/main" id="{5381367E-8CB1-BD53-8C83-2D004D7DBF4F}"/>
              </a:ext>
            </a:extLst>
          </p:cNvPr>
          <p:cNvSpPr>
            <a:spLocks noGrp="1"/>
          </p:cNvSpPr>
          <p:nvPr>
            <p:ph type="sldNum" sz="quarter" idx="12"/>
          </p:nvPr>
        </p:nvSpPr>
        <p:spPr/>
        <p:txBody>
          <a:bodyPr/>
          <a:lstStyle/>
          <a:p>
            <a:fld id="{B7E7695C-FCF1-4AA0-9B93-7941FED13DC4}" type="slidenum">
              <a:rPr lang="en-US" smtClean="0"/>
              <a:pPr/>
              <a:t>10</a:t>
            </a:fld>
            <a:endParaRPr lang="en-US"/>
          </a:p>
        </p:txBody>
      </p:sp>
    </p:spTree>
    <p:extLst>
      <p:ext uri="{BB962C8B-B14F-4D97-AF65-F5344CB8AC3E}">
        <p14:creationId xmlns:p14="http://schemas.microsoft.com/office/powerpoint/2010/main" val="3620077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25461882-6AAC-5079-CD13-DD877180E48F}"/>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7999"/>
          </a:xfrm>
          <a:prstGeom prst="rect">
            <a:avLst/>
          </a:prstGeom>
        </p:spPr>
      </p:pic>
      <p:sp>
        <p:nvSpPr>
          <p:cNvPr id="2" name="標題 1">
            <a:extLst>
              <a:ext uri="{FF2B5EF4-FFF2-40B4-BE49-F238E27FC236}">
                <a16:creationId xmlns:a16="http://schemas.microsoft.com/office/drawing/2014/main" id="{C11A7883-15F2-D735-C032-60C8F5E02000}"/>
              </a:ext>
            </a:extLst>
          </p:cNvPr>
          <p:cNvSpPr>
            <a:spLocks noGrp="1"/>
          </p:cNvSpPr>
          <p:nvPr>
            <p:ph type="title"/>
          </p:nvPr>
        </p:nvSpPr>
        <p:spPr/>
        <p:txBody>
          <a:bodyPr>
            <a:noAutofit/>
          </a:bodyPr>
          <a:lstStyle/>
          <a:p>
            <a:r>
              <a:rPr lang="en-US" altLang="zh-TW" sz="4800" b="1" dirty="0">
                <a:solidFill>
                  <a:schemeClr val="bg1"/>
                </a:solidFill>
                <a:latin typeface="Microsoft Uighur" panose="02000000000000000000" pitchFamily="2" charset="-78"/>
                <a:cs typeface="Microsoft Uighur" panose="02000000000000000000" pitchFamily="2" charset="-78"/>
              </a:rPr>
              <a:t> AIADC &amp;</a:t>
            </a:r>
            <a:r>
              <a:rPr lang="zh-TW" altLang="en-US" sz="4800" b="1" dirty="0">
                <a:solidFill>
                  <a:schemeClr val="bg1"/>
                </a:solidFill>
                <a:latin typeface="Microsoft Uighur" panose="02000000000000000000" pitchFamily="2" charset="-78"/>
                <a:cs typeface="Microsoft Uighur" panose="02000000000000000000" pitchFamily="2" charset="-78"/>
              </a:rPr>
              <a:t> </a:t>
            </a:r>
            <a:r>
              <a:rPr lang="en-US" altLang="zh-TW" sz="4800" b="1" dirty="0">
                <a:solidFill>
                  <a:schemeClr val="bg1"/>
                </a:solidFill>
                <a:latin typeface="Microsoft Uighur" panose="02000000000000000000" pitchFamily="2" charset="-78"/>
                <a:cs typeface="Microsoft Uighur" panose="02000000000000000000" pitchFamily="2" charset="-78"/>
              </a:rPr>
              <a:t>OQC</a:t>
            </a:r>
            <a:r>
              <a:rPr lang="zh-TW" altLang="en-US" sz="4800" b="1" dirty="0">
                <a:solidFill>
                  <a:schemeClr val="bg1"/>
                </a:solidFill>
                <a:latin typeface="Microsoft Uighur" panose="02000000000000000000" pitchFamily="2" charset="-78"/>
                <a:cs typeface="Microsoft Uighur" panose="02000000000000000000" pitchFamily="2" charset="-78"/>
              </a:rPr>
              <a:t> </a:t>
            </a:r>
            <a:r>
              <a:rPr lang="en-US" altLang="zh-TW" sz="4800" b="1" dirty="0">
                <a:solidFill>
                  <a:schemeClr val="bg1"/>
                </a:solidFill>
                <a:latin typeface="Microsoft Uighur" panose="02000000000000000000" pitchFamily="2" charset="-78"/>
                <a:cs typeface="Microsoft Uighur" panose="02000000000000000000" pitchFamily="2" charset="-78"/>
              </a:rPr>
              <a:t>Collaboration </a:t>
            </a:r>
            <a:br>
              <a:rPr lang="zh-TW" altLang="en-US" sz="4800" dirty="0">
                <a:solidFill>
                  <a:schemeClr val="bg1"/>
                </a:solidFill>
                <a:latin typeface="Microsoft Uighur" panose="02000000000000000000" pitchFamily="2" charset="-78"/>
                <a:cs typeface="Microsoft Uighur" panose="02000000000000000000" pitchFamily="2" charset="-78"/>
              </a:rPr>
            </a:br>
            <a:endParaRPr lang="zh-TW" altLang="en-US" sz="4800" b="1" dirty="0">
              <a:solidFill>
                <a:schemeClr val="bg1"/>
              </a:solidFill>
              <a:latin typeface="Microsoft Uighur" panose="02000000000000000000" pitchFamily="2" charset="-78"/>
              <a:cs typeface="Microsoft Uighur" panose="02000000000000000000" pitchFamily="2" charset="-78"/>
            </a:endParaRPr>
          </a:p>
        </p:txBody>
      </p:sp>
      <p:sp>
        <p:nvSpPr>
          <p:cNvPr id="3" name="投影片編號版面配置區 2">
            <a:extLst>
              <a:ext uri="{FF2B5EF4-FFF2-40B4-BE49-F238E27FC236}">
                <a16:creationId xmlns:a16="http://schemas.microsoft.com/office/drawing/2014/main" id="{759556EE-C97B-F224-771E-192B5A246BF8}"/>
              </a:ext>
            </a:extLst>
          </p:cNvPr>
          <p:cNvSpPr>
            <a:spLocks noGrp="1"/>
          </p:cNvSpPr>
          <p:nvPr>
            <p:ph type="sldNum" sz="quarter" idx="12"/>
          </p:nvPr>
        </p:nvSpPr>
        <p:spPr/>
        <p:txBody>
          <a:bodyPr/>
          <a:lstStyle/>
          <a:p>
            <a:fld id="{B7E7695C-FCF1-4AA0-9B93-7941FED13DC4}" type="slidenum">
              <a:rPr lang="en-US" smtClean="0"/>
              <a:pPr/>
              <a:t>11</a:t>
            </a:fld>
            <a:endParaRPr lang="en-US"/>
          </a:p>
        </p:txBody>
      </p:sp>
      <p:sp>
        <p:nvSpPr>
          <p:cNvPr id="5" name="內容版面配置區 4">
            <a:extLst>
              <a:ext uri="{FF2B5EF4-FFF2-40B4-BE49-F238E27FC236}">
                <a16:creationId xmlns:a16="http://schemas.microsoft.com/office/drawing/2014/main" id="{C53D61B5-16C6-9171-FC10-9CFC54EBD9CD}"/>
              </a:ext>
            </a:extLst>
          </p:cNvPr>
          <p:cNvSpPr>
            <a:spLocks noGrp="1"/>
          </p:cNvSpPr>
          <p:nvPr>
            <p:ph sz="quarter" idx="29"/>
          </p:nvPr>
        </p:nvSpPr>
        <p:spPr>
          <a:xfrm>
            <a:off x="403860" y="1213632"/>
            <a:ext cx="11506200" cy="5644368"/>
          </a:xfrm>
        </p:spPr>
        <p:txBody>
          <a:bodyPr>
            <a:normAutofit/>
          </a:bodyPr>
          <a:lstStyle/>
          <a:p>
            <a:r>
              <a:rPr lang="en-US" altLang="zh-TW" sz="3600" dirty="0">
                <a:solidFill>
                  <a:schemeClr val="bg1"/>
                </a:solidFill>
                <a:latin typeface="Microsoft Uighur" panose="02000000000000000000" pitchFamily="2" charset="-78"/>
                <a:cs typeface="Microsoft Uighur" panose="02000000000000000000" pitchFamily="2" charset="-78"/>
              </a:rPr>
              <a:t>AIADC Introduction</a:t>
            </a:r>
          </a:p>
          <a:p>
            <a:pPr lvl="1"/>
            <a:r>
              <a:rPr lang="en-US" altLang="zh-TW" sz="3200" dirty="0">
                <a:solidFill>
                  <a:schemeClr val="bg1"/>
                </a:solidFill>
                <a:latin typeface="Microsoft Uighur" panose="02000000000000000000" pitchFamily="2" charset="-78"/>
                <a:cs typeface="Microsoft Uighur" panose="02000000000000000000" pitchFamily="2" charset="-78"/>
              </a:rPr>
              <a:t>AIADC</a:t>
            </a:r>
            <a:r>
              <a:rPr lang="zh-TW" altLang="en-US" sz="3200" dirty="0">
                <a:solidFill>
                  <a:schemeClr val="bg1"/>
                </a:solidFill>
                <a:latin typeface="Microsoft Uighur" panose="02000000000000000000" pitchFamily="2" charset="-78"/>
                <a:cs typeface="Microsoft Uighur" panose="02000000000000000000" pitchFamily="2" charset="-78"/>
              </a:rPr>
              <a:t> </a:t>
            </a:r>
            <a:r>
              <a:rPr lang="en-US" altLang="zh-TW" sz="3200" dirty="0">
                <a:solidFill>
                  <a:schemeClr val="bg1"/>
                </a:solidFill>
                <a:latin typeface="Microsoft Uighur" panose="02000000000000000000" pitchFamily="2" charset="-78"/>
                <a:cs typeface="Microsoft Uighur" panose="02000000000000000000" pitchFamily="2" charset="-78"/>
              </a:rPr>
              <a:t>integrates</a:t>
            </a:r>
            <a:r>
              <a:rPr lang="en-US" altLang="zh-TW" sz="3200" baseline="0" dirty="0">
                <a:solidFill>
                  <a:schemeClr val="bg1"/>
                </a:solidFill>
                <a:latin typeface="Microsoft Uighur" panose="02000000000000000000" pitchFamily="2" charset="-78"/>
                <a:cs typeface="Microsoft Uighur" panose="02000000000000000000" pitchFamily="2" charset="-78"/>
              </a:rPr>
              <a:t> image processing with AI-driven ADC technology.</a:t>
            </a:r>
          </a:p>
          <a:p>
            <a:pPr lvl="1"/>
            <a:r>
              <a:rPr lang="en-US" altLang="zh-TW" sz="3200" baseline="0" dirty="0">
                <a:solidFill>
                  <a:schemeClr val="bg1"/>
                </a:solidFill>
                <a:latin typeface="Microsoft Uighur" panose="02000000000000000000" pitchFamily="2" charset="-78"/>
                <a:cs typeface="Microsoft Uighur" panose="02000000000000000000" pitchFamily="2" charset="-78"/>
              </a:rPr>
              <a:t>Used for defect detection and classification, identifying PM Shift and other defects.</a:t>
            </a:r>
          </a:p>
          <a:p>
            <a:pPr lvl="0"/>
            <a:r>
              <a:rPr lang="en-US" altLang="zh-TW" sz="3600" baseline="0" dirty="0">
                <a:solidFill>
                  <a:schemeClr val="bg1"/>
                </a:solidFill>
                <a:latin typeface="Microsoft Uighur" panose="02000000000000000000" pitchFamily="2" charset="-78"/>
                <a:cs typeface="Microsoft Uighur" panose="02000000000000000000" pitchFamily="2" charset="-78"/>
              </a:rPr>
              <a:t>Application</a:t>
            </a:r>
          </a:p>
          <a:p>
            <a:pPr lvl="1"/>
            <a:r>
              <a:rPr lang="en-US" altLang="zh-TW" sz="3200" baseline="0" dirty="0">
                <a:solidFill>
                  <a:schemeClr val="bg1"/>
                </a:solidFill>
                <a:latin typeface="Microsoft Uighur" panose="02000000000000000000" pitchFamily="2" charset="-78"/>
                <a:cs typeface="Microsoft Uighur" panose="02000000000000000000" pitchFamily="2" charset="-78"/>
              </a:rPr>
              <a:t>Utilizing object analysis method for machine learning.</a:t>
            </a:r>
          </a:p>
          <a:p>
            <a:pPr lvl="1"/>
            <a:r>
              <a:rPr lang="en-US" altLang="zh-TW" sz="3200" baseline="0" dirty="0">
                <a:solidFill>
                  <a:schemeClr val="bg1"/>
                </a:solidFill>
                <a:latin typeface="Microsoft Uighur" panose="02000000000000000000" pitchFamily="2" charset="-78"/>
                <a:cs typeface="Microsoft Uighur" panose="02000000000000000000" pitchFamily="2" charset="-78"/>
              </a:rPr>
              <a:t>High-precision Classification</a:t>
            </a:r>
          </a:p>
          <a:p>
            <a:pPr lvl="1"/>
            <a:r>
              <a:rPr lang="en-US" altLang="zh-TW" sz="3200" baseline="0" dirty="0">
                <a:solidFill>
                  <a:schemeClr val="bg1"/>
                </a:solidFill>
                <a:latin typeface="Microsoft Uighur" panose="02000000000000000000" pitchFamily="2" charset="-78"/>
                <a:cs typeface="Microsoft Uighur" panose="02000000000000000000" pitchFamily="2" charset="-78"/>
              </a:rPr>
              <a:t>OQC Workload Reduction</a:t>
            </a:r>
          </a:p>
          <a:p>
            <a:r>
              <a:rPr lang="en-US" altLang="zh-TW" sz="3600" baseline="0" dirty="0">
                <a:solidFill>
                  <a:schemeClr val="bg1"/>
                </a:solidFill>
                <a:latin typeface="Microsoft Uighur" panose="02000000000000000000" pitchFamily="2" charset="-78"/>
                <a:cs typeface="Microsoft Uighur" panose="02000000000000000000" pitchFamily="2" charset="-78"/>
              </a:rPr>
              <a:t>Overfitting problem</a:t>
            </a:r>
          </a:p>
          <a:p>
            <a:pPr lvl="1"/>
            <a:r>
              <a:rPr lang="en-US" altLang="zh-TW" sz="3200" dirty="0">
                <a:solidFill>
                  <a:schemeClr val="bg1"/>
                </a:solidFill>
                <a:latin typeface="Microsoft Uighur" panose="02000000000000000000" pitchFamily="2" charset="-78"/>
                <a:cs typeface="Microsoft Uighur" panose="02000000000000000000" pitchFamily="2" charset="-78"/>
              </a:rPr>
              <a:t>Optimal mean strategy</a:t>
            </a:r>
            <a:endParaRPr lang="en-US" altLang="zh-TW" sz="3200" baseline="0" dirty="0">
              <a:solidFill>
                <a:schemeClr val="bg1"/>
              </a:solidFill>
              <a:latin typeface="Microsoft Uighur" panose="02000000000000000000" pitchFamily="2" charset="-78"/>
              <a:cs typeface="Microsoft Uighur" panose="02000000000000000000" pitchFamily="2" charset="-78"/>
            </a:endParaRPr>
          </a:p>
        </p:txBody>
      </p:sp>
      <p:pic>
        <p:nvPicPr>
          <p:cNvPr id="7" name="圖片 6">
            <a:extLst>
              <a:ext uri="{FF2B5EF4-FFF2-40B4-BE49-F238E27FC236}">
                <a16:creationId xmlns:a16="http://schemas.microsoft.com/office/drawing/2014/main" id="{563AF708-47E0-FAAE-BA19-4BB125F8581B}"/>
              </a:ext>
            </a:extLst>
          </p:cNvPr>
          <p:cNvPicPr>
            <a:picLocks noChangeAspect="1"/>
          </p:cNvPicPr>
          <p:nvPr/>
        </p:nvPicPr>
        <p:blipFill>
          <a:blip r:embed="rId4"/>
          <a:stretch>
            <a:fillRect/>
          </a:stretch>
        </p:blipFill>
        <p:spPr>
          <a:xfrm>
            <a:off x="6376319" y="3901782"/>
            <a:ext cx="5411821" cy="2739392"/>
          </a:xfrm>
          <a:prstGeom prst="rect">
            <a:avLst/>
          </a:prstGeom>
        </p:spPr>
      </p:pic>
    </p:spTree>
    <p:extLst>
      <p:ext uri="{BB962C8B-B14F-4D97-AF65-F5344CB8AC3E}">
        <p14:creationId xmlns:p14="http://schemas.microsoft.com/office/powerpoint/2010/main" val="3845594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descr="一張含有 螢幕擷取畫面, 藍色, 設計 的圖片">
            <a:extLst>
              <a:ext uri="{FF2B5EF4-FFF2-40B4-BE49-F238E27FC236}">
                <a16:creationId xmlns:a16="http://schemas.microsoft.com/office/drawing/2014/main" id="{17B2B5AA-0503-F9D3-BCDB-43DC71C37D16}"/>
              </a:ext>
            </a:extLst>
          </p:cNvPr>
          <p:cNvPicPr>
            <a:picLocks noGrp="1" noRot="1" noChangeAspect="1" noMove="1" noResize="1" noEditPoints="1" noAdjustHandles="1" noChangeArrowheads="1" noChangeShapeType="1" noCrop="1"/>
          </p:cNvPicPr>
          <p:nvPr>
            <p:ph sz="quarter" idx="29"/>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標題 1">
            <a:extLst>
              <a:ext uri="{FF2B5EF4-FFF2-40B4-BE49-F238E27FC236}">
                <a16:creationId xmlns:a16="http://schemas.microsoft.com/office/drawing/2014/main" id="{1DFA5B1D-6946-68CB-22CD-6BB5362E138C}"/>
              </a:ext>
            </a:extLst>
          </p:cNvPr>
          <p:cNvSpPr>
            <a:spLocks noGrp="1"/>
          </p:cNvSpPr>
          <p:nvPr>
            <p:ph type="title"/>
          </p:nvPr>
        </p:nvSpPr>
        <p:spPr/>
        <p:txBody>
          <a:bodyPr>
            <a:noAutofit/>
          </a:bodyPr>
          <a:lstStyle/>
          <a:p>
            <a:r>
              <a:rPr lang="en-US" altLang="zh-TW" sz="4800" b="1" dirty="0">
                <a:solidFill>
                  <a:schemeClr val="bg1"/>
                </a:solidFill>
                <a:latin typeface="Microsoft Uighur" panose="02000000000000000000" pitchFamily="2" charset="-78"/>
                <a:cs typeface="Microsoft Uighur" panose="02000000000000000000" pitchFamily="2" charset="-78"/>
              </a:rPr>
              <a:t>Micron </a:t>
            </a:r>
            <a:r>
              <a:rPr lang="zh-TW" altLang="en-US" sz="4800" b="1" dirty="0">
                <a:solidFill>
                  <a:schemeClr val="bg1"/>
                </a:solidFill>
                <a:latin typeface="Microsoft Uighur" panose="02000000000000000000" pitchFamily="2" charset="-78"/>
                <a:cs typeface="Microsoft Uighur" panose="02000000000000000000" pitchFamily="2" charset="-78"/>
              </a:rPr>
              <a:t> </a:t>
            </a:r>
            <a:r>
              <a:rPr lang="en-US" altLang="zh-TW" sz="4800" b="1" dirty="0">
                <a:solidFill>
                  <a:schemeClr val="bg1"/>
                </a:solidFill>
                <a:latin typeface="Microsoft Uighur" panose="02000000000000000000" pitchFamily="2" charset="-78"/>
                <a:cs typeface="Microsoft Uighur" panose="02000000000000000000" pitchFamily="2" charset="-78"/>
              </a:rPr>
              <a:t>Life</a:t>
            </a:r>
            <a:br>
              <a:rPr lang="en-US" altLang="zh-TW" sz="4800" b="1" dirty="0">
                <a:solidFill>
                  <a:schemeClr val="bg1"/>
                </a:solidFill>
                <a:latin typeface="Microsoft Uighur" panose="02000000000000000000" pitchFamily="2" charset="-78"/>
                <a:cs typeface="Microsoft Uighur" panose="02000000000000000000" pitchFamily="2" charset="-78"/>
              </a:rPr>
            </a:br>
            <a:endParaRPr lang="zh-TW" altLang="en-US" sz="4800" b="1" dirty="0">
              <a:solidFill>
                <a:schemeClr val="bg1"/>
              </a:solidFill>
              <a:latin typeface="Microsoft Uighur" panose="02000000000000000000" pitchFamily="2" charset="-78"/>
              <a:cs typeface="Microsoft Uighur" panose="02000000000000000000" pitchFamily="2" charset="-78"/>
            </a:endParaRPr>
          </a:p>
        </p:txBody>
      </p:sp>
      <p:sp>
        <p:nvSpPr>
          <p:cNvPr id="3" name="文字版面配置區 2">
            <a:extLst>
              <a:ext uri="{FF2B5EF4-FFF2-40B4-BE49-F238E27FC236}">
                <a16:creationId xmlns:a16="http://schemas.microsoft.com/office/drawing/2014/main" id="{8B2228DF-F9CD-EB3E-FB62-7822354D0D7A}"/>
              </a:ext>
            </a:extLst>
          </p:cNvPr>
          <p:cNvSpPr>
            <a:spLocks noGrp="1"/>
          </p:cNvSpPr>
          <p:nvPr>
            <p:ph type="body" sz="quarter" idx="27"/>
          </p:nvPr>
        </p:nvSpPr>
        <p:spPr/>
        <p:txBody>
          <a:bodyPr/>
          <a:lstStyle/>
          <a:p>
            <a:endParaRPr lang="zh-TW" altLang="en-US" dirty="0"/>
          </a:p>
        </p:txBody>
      </p:sp>
      <p:grpSp>
        <p:nvGrpSpPr>
          <p:cNvPr id="26" name="群組 25">
            <a:extLst>
              <a:ext uri="{FF2B5EF4-FFF2-40B4-BE49-F238E27FC236}">
                <a16:creationId xmlns:a16="http://schemas.microsoft.com/office/drawing/2014/main" id="{05234798-2055-60B1-EFC9-12B00D59E752}"/>
              </a:ext>
            </a:extLst>
          </p:cNvPr>
          <p:cNvGrpSpPr/>
          <p:nvPr/>
        </p:nvGrpSpPr>
        <p:grpSpPr>
          <a:xfrm>
            <a:off x="685949" y="4394802"/>
            <a:ext cx="3230990" cy="2430503"/>
            <a:chOff x="529305" y="4187929"/>
            <a:chExt cx="3382295" cy="2536721"/>
          </a:xfrm>
        </p:grpSpPr>
        <p:pic>
          <p:nvPicPr>
            <p:cNvPr id="5" name="圖片 4" descr="一張含有 戶外, 服裝, 樹狀, 人員 的圖片">
              <a:extLst>
                <a:ext uri="{FF2B5EF4-FFF2-40B4-BE49-F238E27FC236}">
                  <a16:creationId xmlns:a16="http://schemas.microsoft.com/office/drawing/2014/main" id="{C99AECD2-18FF-FBFD-14A2-27DFFFD57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305" y="4187929"/>
              <a:ext cx="3382295" cy="2536721"/>
            </a:xfrm>
            <a:prstGeom prst="rect">
              <a:avLst/>
            </a:prstGeom>
            <a:ln>
              <a:noFill/>
            </a:ln>
            <a:effectLst>
              <a:softEdge rad="112500"/>
            </a:effectLst>
          </p:spPr>
        </p:pic>
        <p:sp>
          <p:nvSpPr>
            <p:cNvPr id="17" name="矩形: 圓角 16">
              <a:extLst>
                <a:ext uri="{FF2B5EF4-FFF2-40B4-BE49-F238E27FC236}">
                  <a16:creationId xmlns:a16="http://schemas.microsoft.com/office/drawing/2014/main" id="{87520733-DD83-F37F-1BAB-34789B48BABF}"/>
                </a:ext>
              </a:extLst>
            </p:cNvPr>
            <p:cNvSpPr>
              <a:spLocks/>
            </p:cNvSpPr>
            <p:nvPr/>
          </p:nvSpPr>
          <p:spPr>
            <a:xfrm>
              <a:off x="696473" y="4294147"/>
              <a:ext cx="3047957" cy="2243229"/>
            </a:xfrm>
            <a:custGeom>
              <a:avLst/>
              <a:gdLst>
                <a:gd name="connsiteX0" fmla="*/ 0 w 3047957"/>
                <a:gd name="connsiteY0" fmla="*/ 373879 h 2243229"/>
                <a:gd name="connsiteX1" fmla="*/ 373879 w 3047957"/>
                <a:gd name="connsiteY1" fmla="*/ 0 h 2243229"/>
                <a:gd name="connsiteX2" fmla="*/ 994933 w 3047957"/>
                <a:gd name="connsiteY2" fmla="*/ 0 h 2243229"/>
                <a:gd name="connsiteX3" fmla="*/ 1546980 w 3047957"/>
                <a:gd name="connsiteY3" fmla="*/ 0 h 2243229"/>
                <a:gd name="connsiteX4" fmla="*/ 2076026 w 3047957"/>
                <a:gd name="connsiteY4" fmla="*/ 0 h 2243229"/>
                <a:gd name="connsiteX5" fmla="*/ 2674078 w 3047957"/>
                <a:gd name="connsiteY5" fmla="*/ 0 h 2243229"/>
                <a:gd name="connsiteX6" fmla="*/ 3047957 w 3047957"/>
                <a:gd name="connsiteY6" fmla="*/ 373879 h 2243229"/>
                <a:gd name="connsiteX7" fmla="*/ 3047957 w 3047957"/>
                <a:gd name="connsiteY7" fmla="*/ 872369 h 2243229"/>
                <a:gd name="connsiteX8" fmla="*/ 3047957 w 3047957"/>
                <a:gd name="connsiteY8" fmla="*/ 1400769 h 2243229"/>
                <a:gd name="connsiteX9" fmla="*/ 3047957 w 3047957"/>
                <a:gd name="connsiteY9" fmla="*/ 1869350 h 2243229"/>
                <a:gd name="connsiteX10" fmla="*/ 2674078 w 3047957"/>
                <a:gd name="connsiteY10" fmla="*/ 2243229 h 2243229"/>
                <a:gd name="connsiteX11" fmla="*/ 2076026 w 3047957"/>
                <a:gd name="connsiteY11" fmla="*/ 2243229 h 2243229"/>
                <a:gd name="connsiteX12" fmla="*/ 1454973 w 3047957"/>
                <a:gd name="connsiteY12" fmla="*/ 2243229 h 2243229"/>
                <a:gd name="connsiteX13" fmla="*/ 373879 w 3047957"/>
                <a:gd name="connsiteY13" fmla="*/ 2243229 h 2243229"/>
                <a:gd name="connsiteX14" fmla="*/ 0 w 3047957"/>
                <a:gd name="connsiteY14" fmla="*/ 1869350 h 2243229"/>
                <a:gd name="connsiteX15" fmla="*/ 0 w 3047957"/>
                <a:gd name="connsiteY15" fmla="*/ 1355905 h 2243229"/>
                <a:gd name="connsiteX16" fmla="*/ 0 w 3047957"/>
                <a:gd name="connsiteY16" fmla="*/ 857415 h 2243229"/>
                <a:gd name="connsiteX17" fmla="*/ 0 w 3047957"/>
                <a:gd name="connsiteY17" fmla="*/ 373879 h 224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7957" h="2243229" extrusionOk="0">
                  <a:moveTo>
                    <a:pt x="0" y="373879"/>
                  </a:moveTo>
                  <a:cubicBezTo>
                    <a:pt x="-34687" y="145995"/>
                    <a:pt x="129870" y="14082"/>
                    <a:pt x="373879" y="0"/>
                  </a:cubicBezTo>
                  <a:cubicBezTo>
                    <a:pt x="590897" y="-17720"/>
                    <a:pt x="760087" y="-12441"/>
                    <a:pt x="994933" y="0"/>
                  </a:cubicBezTo>
                  <a:cubicBezTo>
                    <a:pt x="1229779" y="12441"/>
                    <a:pt x="1287443" y="24819"/>
                    <a:pt x="1546980" y="0"/>
                  </a:cubicBezTo>
                  <a:cubicBezTo>
                    <a:pt x="1806517" y="-24819"/>
                    <a:pt x="1867424" y="9546"/>
                    <a:pt x="2076026" y="0"/>
                  </a:cubicBezTo>
                  <a:cubicBezTo>
                    <a:pt x="2284628" y="-9546"/>
                    <a:pt x="2429446" y="2417"/>
                    <a:pt x="2674078" y="0"/>
                  </a:cubicBezTo>
                  <a:cubicBezTo>
                    <a:pt x="2882603" y="-4193"/>
                    <a:pt x="2999228" y="159929"/>
                    <a:pt x="3047957" y="373879"/>
                  </a:cubicBezTo>
                  <a:cubicBezTo>
                    <a:pt x="3061604" y="573708"/>
                    <a:pt x="3027748" y="663903"/>
                    <a:pt x="3047957" y="872369"/>
                  </a:cubicBezTo>
                  <a:cubicBezTo>
                    <a:pt x="3068167" y="1080835"/>
                    <a:pt x="3046918" y="1255229"/>
                    <a:pt x="3047957" y="1400769"/>
                  </a:cubicBezTo>
                  <a:cubicBezTo>
                    <a:pt x="3048996" y="1546309"/>
                    <a:pt x="3029732" y="1711454"/>
                    <a:pt x="3047957" y="1869350"/>
                  </a:cubicBezTo>
                  <a:cubicBezTo>
                    <a:pt x="2998306" y="2072998"/>
                    <a:pt x="2896210" y="2200329"/>
                    <a:pt x="2674078" y="2243229"/>
                  </a:cubicBezTo>
                  <a:cubicBezTo>
                    <a:pt x="2495483" y="2229058"/>
                    <a:pt x="2341060" y="2221039"/>
                    <a:pt x="2076026" y="2243229"/>
                  </a:cubicBezTo>
                  <a:cubicBezTo>
                    <a:pt x="1810992" y="2265419"/>
                    <a:pt x="1580313" y="2270398"/>
                    <a:pt x="1454973" y="2243229"/>
                  </a:cubicBezTo>
                  <a:cubicBezTo>
                    <a:pt x="1329633" y="2216060"/>
                    <a:pt x="630196" y="2195766"/>
                    <a:pt x="373879" y="2243229"/>
                  </a:cubicBezTo>
                  <a:cubicBezTo>
                    <a:pt x="138191" y="2248024"/>
                    <a:pt x="-6227" y="2071541"/>
                    <a:pt x="0" y="1869350"/>
                  </a:cubicBezTo>
                  <a:cubicBezTo>
                    <a:pt x="-11297" y="1628225"/>
                    <a:pt x="-1706" y="1593435"/>
                    <a:pt x="0" y="1355905"/>
                  </a:cubicBezTo>
                  <a:cubicBezTo>
                    <a:pt x="1706" y="1118376"/>
                    <a:pt x="-2455" y="1021872"/>
                    <a:pt x="0" y="857415"/>
                  </a:cubicBezTo>
                  <a:cubicBezTo>
                    <a:pt x="2455" y="692958"/>
                    <a:pt x="10994" y="582913"/>
                    <a:pt x="0" y="373879"/>
                  </a:cubicBezTo>
                  <a:close/>
                </a:path>
              </a:pathLst>
            </a:custGeom>
            <a:noFill/>
            <a:ln>
              <a:solidFill>
                <a:schemeClr val="tx2">
                  <a:lumMod val="50000"/>
                  <a:lumOff val="50000"/>
                </a:scheme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 name="群組 23">
            <a:extLst>
              <a:ext uri="{FF2B5EF4-FFF2-40B4-BE49-F238E27FC236}">
                <a16:creationId xmlns:a16="http://schemas.microsoft.com/office/drawing/2014/main" id="{67C6C528-8815-F77A-D981-34AB82EB582C}"/>
              </a:ext>
            </a:extLst>
          </p:cNvPr>
          <p:cNvGrpSpPr/>
          <p:nvPr/>
        </p:nvGrpSpPr>
        <p:grpSpPr>
          <a:xfrm>
            <a:off x="4152489" y="4205825"/>
            <a:ext cx="2029097" cy="2522964"/>
            <a:chOff x="3943996" y="3429000"/>
            <a:chExt cx="2152004" cy="2676525"/>
          </a:xfrm>
        </p:grpSpPr>
        <p:pic>
          <p:nvPicPr>
            <p:cNvPr id="8" name="圖片 7">
              <a:extLst>
                <a:ext uri="{FF2B5EF4-FFF2-40B4-BE49-F238E27FC236}">
                  <a16:creationId xmlns:a16="http://schemas.microsoft.com/office/drawing/2014/main" id="{68C813C3-1F8A-7760-374C-B36410C4D442}"/>
                </a:ext>
              </a:extLst>
            </p:cNvPr>
            <p:cNvPicPr>
              <a:picLocks noChangeAspect="1"/>
            </p:cNvPicPr>
            <p:nvPr/>
          </p:nvPicPr>
          <p:blipFill rotWithShape="1">
            <a:blip r:embed="rId5"/>
            <a:srcRect t="1225" r="1619"/>
            <a:stretch/>
          </p:blipFill>
          <p:spPr>
            <a:xfrm>
              <a:off x="3943996" y="3429000"/>
              <a:ext cx="2152004" cy="2676525"/>
            </a:xfrm>
            <a:prstGeom prst="rect">
              <a:avLst/>
            </a:prstGeom>
            <a:ln>
              <a:noFill/>
            </a:ln>
            <a:effectLst>
              <a:softEdge rad="112500"/>
            </a:effectLst>
          </p:spPr>
        </p:pic>
        <p:sp>
          <p:nvSpPr>
            <p:cNvPr id="18" name="矩形: 圓角 17">
              <a:extLst>
                <a:ext uri="{FF2B5EF4-FFF2-40B4-BE49-F238E27FC236}">
                  <a16:creationId xmlns:a16="http://schemas.microsoft.com/office/drawing/2014/main" id="{00233D32-B6E6-BC75-EAD0-24F87097EB12}"/>
                </a:ext>
              </a:extLst>
            </p:cNvPr>
            <p:cNvSpPr>
              <a:spLocks/>
            </p:cNvSpPr>
            <p:nvPr/>
          </p:nvSpPr>
          <p:spPr>
            <a:xfrm>
              <a:off x="4103824" y="3543299"/>
              <a:ext cx="1832349" cy="2447925"/>
            </a:xfrm>
            <a:custGeom>
              <a:avLst/>
              <a:gdLst>
                <a:gd name="connsiteX0" fmla="*/ 0 w 1832349"/>
                <a:gd name="connsiteY0" fmla="*/ 305398 h 2447925"/>
                <a:gd name="connsiteX1" fmla="*/ 305398 w 1832349"/>
                <a:gd name="connsiteY1" fmla="*/ 0 h 2447925"/>
                <a:gd name="connsiteX2" fmla="*/ 940606 w 1832349"/>
                <a:gd name="connsiteY2" fmla="*/ 0 h 2447925"/>
                <a:gd name="connsiteX3" fmla="*/ 1526951 w 1832349"/>
                <a:gd name="connsiteY3" fmla="*/ 0 h 2447925"/>
                <a:gd name="connsiteX4" fmla="*/ 1832349 w 1832349"/>
                <a:gd name="connsiteY4" fmla="*/ 305398 h 2447925"/>
                <a:gd name="connsiteX5" fmla="*/ 1832349 w 1832349"/>
                <a:gd name="connsiteY5" fmla="*/ 881032 h 2447925"/>
                <a:gd name="connsiteX6" fmla="*/ 1832349 w 1832349"/>
                <a:gd name="connsiteY6" fmla="*/ 1530151 h 2447925"/>
                <a:gd name="connsiteX7" fmla="*/ 1832349 w 1832349"/>
                <a:gd name="connsiteY7" fmla="*/ 2142527 h 2447925"/>
                <a:gd name="connsiteX8" fmla="*/ 1526951 w 1832349"/>
                <a:gd name="connsiteY8" fmla="*/ 2447925 h 2447925"/>
                <a:gd name="connsiteX9" fmla="*/ 940606 w 1832349"/>
                <a:gd name="connsiteY9" fmla="*/ 2447925 h 2447925"/>
                <a:gd name="connsiteX10" fmla="*/ 305398 w 1832349"/>
                <a:gd name="connsiteY10" fmla="*/ 2447925 h 2447925"/>
                <a:gd name="connsiteX11" fmla="*/ 0 w 1832349"/>
                <a:gd name="connsiteY11" fmla="*/ 2142527 h 2447925"/>
                <a:gd name="connsiteX12" fmla="*/ 0 w 1832349"/>
                <a:gd name="connsiteY12" fmla="*/ 1530151 h 2447925"/>
                <a:gd name="connsiteX13" fmla="*/ 0 w 1832349"/>
                <a:gd name="connsiteY13" fmla="*/ 954517 h 2447925"/>
                <a:gd name="connsiteX14" fmla="*/ 0 w 1832349"/>
                <a:gd name="connsiteY14" fmla="*/ 305398 h 244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2349" h="2447925" extrusionOk="0">
                  <a:moveTo>
                    <a:pt x="0" y="305398"/>
                  </a:moveTo>
                  <a:cubicBezTo>
                    <a:pt x="-33574" y="116022"/>
                    <a:pt x="109274" y="10305"/>
                    <a:pt x="305398" y="0"/>
                  </a:cubicBezTo>
                  <a:cubicBezTo>
                    <a:pt x="561252" y="18671"/>
                    <a:pt x="786764" y="24412"/>
                    <a:pt x="940606" y="0"/>
                  </a:cubicBezTo>
                  <a:cubicBezTo>
                    <a:pt x="1094448" y="-24412"/>
                    <a:pt x="1237350" y="17560"/>
                    <a:pt x="1526951" y="0"/>
                  </a:cubicBezTo>
                  <a:cubicBezTo>
                    <a:pt x="1684761" y="-5940"/>
                    <a:pt x="1857675" y="148832"/>
                    <a:pt x="1832349" y="305398"/>
                  </a:cubicBezTo>
                  <a:cubicBezTo>
                    <a:pt x="1837557" y="451872"/>
                    <a:pt x="1855612" y="687184"/>
                    <a:pt x="1832349" y="881032"/>
                  </a:cubicBezTo>
                  <a:cubicBezTo>
                    <a:pt x="1809086" y="1074880"/>
                    <a:pt x="1858135" y="1276655"/>
                    <a:pt x="1832349" y="1530151"/>
                  </a:cubicBezTo>
                  <a:cubicBezTo>
                    <a:pt x="1806563" y="1783647"/>
                    <a:pt x="1831674" y="2004382"/>
                    <a:pt x="1832349" y="2142527"/>
                  </a:cubicBezTo>
                  <a:cubicBezTo>
                    <a:pt x="1822161" y="2328048"/>
                    <a:pt x="1671604" y="2420073"/>
                    <a:pt x="1526951" y="2447925"/>
                  </a:cubicBezTo>
                  <a:cubicBezTo>
                    <a:pt x="1366990" y="2476443"/>
                    <a:pt x="1177562" y="2466716"/>
                    <a:pt x="940606" y="2447925"/>
                  </a:cubicBezTo>
                  <a:cubicBezTo>
                    <a:pt x="703650" y="2429134"/>
                    <a:pt x="438022" y="2473703"/>
                    <a:pt x="305398" y="2447925"/>
                  </a:cubicBezTo>
                  <a:cubicBezTo>
                    <a:pt x="153464" y="2431390"/>
                    <a:pt x="9795" y="2304878"/>
                    <a:pt x="0" y="2142527"/>
                  </a:cubicBezTo>
                  <a:cubicBezTo>
                    <a:pt x="-3721" y="1962209"/>
                    <a:pt x="17143" y="1819552"/>
                    <a:pt x="0" y="1530151"/>
                  </a:cubicBezTo>
                  <a:cubicBezTo>
                    <a:pt x="-17143" y="1240750"/>
                    <a:pt x="16976" y="1074436"/>
                    <a:pt x="0" y="954517"/>
                  </a:cubicBezTo>
                  <a:cubicBezTo>
                    <a:pt x="-16976" y="834598"/>
                    <a:pt x="-16212" y="495515"/>
                    <a:pt x="0" y="305398"/>
                  </a:cubicBezTo>
                  <a:close/>
                </a:path>
              </a:pathLst>
            </a:custGeom>
            <a:noFill/>
            <a:ln>
              <a:solidFill>
                <a:schemeClr val="tx2">
                  <a:lumMod val="50000"/>
                  <a:lumOff val="50000"/>
                </a:scheme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 name="群組 24">
            <a:extLst>
              <a:ext uri="{FF2B5EF4-FFF2-40B4-BE49-F238E27FC236}">
                <a16:creationId xmlns:a16="http://schemas.microsoft.com/office/drawing/2014/main" id="{145E5224-66B2-721B-673A-94F312E979CC}"/>
              </a:ext>
            </a:extLst>
          </p:cNvPr>
          <p:cNvGrpSpPr/>
          <p:nvPr/>
        </p:nvGrpSpPr>
        <p:grpSpPr>
          <a:xfrm>
            <a:off x="6429646" y="4536842"/>
            <a:ext cx="2063314" cy="2146425"/>
            <a:chOff x="6440424" y="4294147"/>
            <a:chExt cx="2336885" cy="2430503"/>
          </a:xfrm>
        </p:grpSpPr>
        <p:pic>
          <p:nvPicPr>
            <p:cNvPr id="10" name="圖片 9" descr="一張含有 食物, 盤子, 餐具, 資料表 的圖片&#10;&#10;自動產生的描述">
              <a:extLst>
                <a:ext uri="{FF2B5EF4-FFF2-40B4-BE49-F238E27FC236}">
                  <a16:creationId xmlns:a16="http://schemas.microsoft.com/office/drawing/2014/main" id="{9E9F358C-7351-C097-10A7-F09D7A5D0127}"/>
                </a:ext>
              </a:extLst>
            </p:cNvPr>
            <p:cNvPicPr>
              <a:picLocks noChangeAspect="1"/>
            </p:cNvPicPr>
            <p:nvPr/>
          </p:nvPicPr>
          <p:blipFill rotWithShape="1">
            <a:blip r:embed="rId6">
              <a:extLst>
                <a:ext uri="{28A0092B-C50C-407E-A947-70E740481C1C}">
                  <a14:useLocalDpi xmlns:a14="http://schemas.microsoft.com/office/drawing/2010/main" val="0"/>
                </a:ext>
              </a:extLst>
            </a:blip>
            <a:srcRect t="12851" r="4208" b="12427"/>
            <a:stretch/>
          </p:blipFill>
          <p:spPr>
            <a:xfrm>
              <a:off x="6440424" y="4294147"/>
              <a:ext cx="2336885" cy="2430503"/>
            </a:xfrm>
            <a:prstGeom prst="rect">
              <a:avLst/>
            </a:prstGeom>
            <a:ln>
              <a:noFill/>
            </a:ln>
            <a:effectLst>
              <a:softEdge rad="112500"/>
            </a:effectLst>
          </p:spPr>
        </p:pic>
        <p:sp>
          <p:nvSpPr>
            <p:cNvPr id="19" name="矩形: 圓角 18">
              <a:extLst>
                <a:ext uri="{FF2B5EF4-FFF2-40B4-BE49-F238E27FC236}">
                  <a16:creationId xmlns:a16="http://schemas.microsoft.com/office/drawing/2014/main" id="{0240CAA0-2F36-AED8-1D6C-7EC6318E9E46}"/>
                </a:ext>
              </a:extLst>
            </p:cNvPr>
            <p:cNvSpPr>
              <a:spLocks/>
            </p:cNvSpPr>
            <p:nvPr/>
          </p:nvSpPr>
          <p:spPr>
            <a:xfrm>
              <a:off x="6600251" y="4486352"/>
              <a:ext cx="2024573" cy="2051024"/>
            </a:xfrm>
            <a:custGeom>
              <a:avLst/>
              <a:gdLst>
                <a:gd name="connsiteX0" fmla="*/ 0 w 2024573"/>
                <a:gd name="connsiteY0" fmla="*/ 337436 h 2051024"/>
                <a:gd name="connsiteX1" fmla="*/ 337436 w 2024573"/>
                <a:gd name="connsiteY1" fmla="*/ 0 h 2051024"/>
                <a:gd name="connsiteX2" fmla="*/ 1039281 w 2024573"/>
                <a:gd name="connsiteY2" fmla="*/ 0 h 2051024"/>
                <a:gd name="connsiteX3" fmla="*/ 1687137 w 2024573"/>
                <a:gd name="connsiteY3" fmla="*/ 0 h 2051024"/>
                <a:gd name="connsiteX4" fmla="*/ 2024573 w 2024573"/>
                <a:gd name="connsiteY4" fmla="*/ 337436 h 2051024"/>
                <a:gd name="connsiteX5" fmla="*/ 2024573 w 2024573"/>
                <a:gd name="connsiteY5" fmla="*/ 997989 h 2051024"/>
                <a:gd name="connsiteX6" fmla="*/ 2024573 w 2024573"/>
                <a:gd name="connsiteY6" fmla="*/ 1713588 h 2051024"/>
                <a:gd name="connsiteX7" fmla="*/ 1687137 w 2024573"/>
                <a:gd name="connsiteY7" fmla="*/ 2051024 h 2051024"/>
                <a:gd name="connsiteX8" fmla="*/ 1039281 w 2024573"/>
                <a:gd name="connsiteY8" fmla="*/ 2051024 h 2051024"/>
                <a:gd name="connsiteX9" fmla="*/ 337436 w 2024573"/>
                <a:gd name="connsiteY9" fmla="*/ 2051024 h 2051024"/>
                <a:gd name="connsiteX10" fmla="*/ 0 w 2024573"/>
                <a:gd name="connsiteY10" fmla="*/ 1713588 h 2051024"/>
                <a:gd name="connsiteX11" fmla="*/ 0 w 2024573"/>
                <a:gd name="connsiteY11" fmla="*/ 1066797 h 2051024"/>
                <a:gd name="connsiteX12" fmla="*/ 0 w 2024573"/>
                <a:gd name="connsiteY12" fmla="*/ 337436 h 205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4573" h="2051024" extrusionOk="0">
                  <a:moveTo>
                    <a:pt x="0" y="337436"/>
                  </a:moveTo>
                  <a:cubicBezTo>
                    <a:pt x="-11097" y="144230"/>
                    <a:pt x="123145" y="10483"/>
                    <a:pt x="337436" y="0"/>
                  </a:cubicBezTo>
                  <a:cubicBezTo>
                    <a:pt x="500299" y="-5856"/>
                    <a:pt x="890753" y="-26494"/>
                    <a:pt x="1039281" y="0"/>
                  </a:cubicBezTo>
                  <a:cubicBezTo>
                    <a:pt x="1187809" y="26494"/>
                    <a:pt x="1475937" y="29480"/>
                    <a:pt x="1687137" y="0"/>
                  </a:cubicBezTo>
                  <a:cubicBezTo>
                    <a:pt x="1869245" y="-2327"/>
                    <a:pt x="2060119" y="168059"/>
                    <a:pt x="2024573" y="337436"/>
                  </a:cubicBezTo>
                  <a:cubicBezTo>
                    <a:pt x="2041259" y="632556"/>
                    <a:pt x="2023639" y="703290"/>
                    <a:pt x="2024573" y="997989"/>
                  </a:cubicBezTo>
                  <a:cubicBezTo>
                    <a:pt x="2025507" y="1292688"/>
                    <a:pt x="2015666" y="1547538"/>
                    <a:pt x="2024573" y="1713588"/>
                  </a:cubicBezTo>
                  <a:cubicBezTo>
                    <a:pt x="2021595" y="1871547"/>
                    <a:pt x="1855682" y="2075784"/>
                    <a:pt x="1687137" y="2051024"/>
                  </a:cubicBezTo>
                  <a:cubicBezTo>
                    <a:pt x="1459277" y="2034766"/>
                    <a:pt x="1174992" y="2078692"/>
                    <a:pt x="1039281" y="2051024"/>
                  </a:cubicBezTo>
                  <a:cubicBezTo>
                    <a:pt x="903570" y="2023356"/>
                    <a:pt x="497148" y="2016983"/>
                    <a:pt x="337436" y="2051024"/>
                  </a:cubicBezTo>
                  <a:cubicBezTo>
                    <a:pt x="156858" y="2059633"/>
                    <a:pt x="1797" y="1918559"/>
                    <a:pt x="0" y="1713588"/>
                  </a:cubicBezTo>
                  <a:cubicBezTo>
                    <a:pt x="-17361" y="1563518"/>
                    <a:pt x="-9461" y="1369788"/>
                    <a:pt x="0" y="1066797"/>
                  </a:cubicBezTo>
                  <a:cubicBezTo>
                    <a:pt x="9461" y="763806"/>
                    <a:pt x="-21406" y="650221"/>
                    <a:pt x="0" y="337436"/>
                  </a:cubicBezTo>
                  <a:close/>
                </a:path>
              </a:pathLst>
            </a:custGeom>
            <a:noFill/>
            <a:ln>
              <a:solidFill>
                <a:schemeClr val="tx2">
                  <a:lumMod val="50000"/>
                  <a:lumOff val="50000"/>
                </a:scheme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3" name="圖片 22" descr="一張含有 服裝, 室內, 人員, 人的臉孔 的圖片">
            <a:extLst>
              <a:ext uri="{FF2B5EF4-FFF2-40B4-BE49-F238E27FC236}">
                <a16:creationId xmlns:a16="http://schemas.microsoft.com/office/drawing/2014/main" id="{7CAD1C9C-7BE8-923D-387E-C7FEDB515F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4765" y="4538143"/>
            <a:ext cx="2782244" cy="1858329"/>
          </a:xfrm>
          <a:prstGeom prst="rect">
            <a:avLst/>
          </a:prstGeom>
          <a:ln>
            <a:noFill/>
          </a:ln>
          <a:effectLst>
            <a:softEdge rad="112500"/>
          </a:effectLst>
        </p:spPr>
      </p:pic>
      <p:sp>
        <p:nvSpPr>
          <p:cNvPr id="27" name="矩形: 圓角 26">
            <a:extLst>
              <a:ext uri="{FF2B5EF4-FFF2-40B4-BE49-F238E27FC236}">
                <a16:creationId xmlns:a16="http://schemas.microsoft.com/office/drawing/2014/main" id="{84F33A4B-E8E8-BCAF-7142-EEB994D4EF92}"/>
              </a:ext>
            </a:extLst>
          </p:cNvPr>
          <p:cNvSpPr>
            <a:spLocks/>
          </p:cNvSpPr>
          <p:nvPr/>
        </p:nvSpPr>
        <p:spPr>
          <a:xfrm>
            <a:off x="8921738" y="4536842"/>
            <a:ext cx="2403434" cy="1582470"/>
          </a:xfrm>
          <a:custGeom>
            <a:avLst/>
            <a:gdLst>
              <a:gd name="connsiteX0" fmla="*/ 0 w 2403434"/>
              <a:gd name="connsiteY0" fmla="*/ 263750 h 1582470"/>
              <a:gd name="connsiteX1" fmla="*/ 263750 w 2403434"/>
              <a:gd name="connsiteY1" fmla="*/ 0 h 1582470"/>
              <a:gd name="connsiteX2" fmla="*/ 926580 w 2403434"/>
              <a:gd name="connsiteY2" fmla="*/ 0 h 1582470"/>
              <a:gd name="connsiteX3" fmla="*/ 1533132 w 2403434"/>
              <a:gd name="connsiteY3" fmla="*/ 0 h 1582470"/>
              <a:gd name="connsiteX4" fmla="*/ 2139684 w 2403434"/>
              <a:gd name="connsiteY4" fmla="*/ 0 h 1582470"/>
              <a:gd name="connsiteX5" fmla="*/ 2403434 w 2403434"/>
              <a:gd name="connsiteY5" fmla="*/ 263750 h 1582470"/>
              <a:gd name="connsiteX6" fmla="*/ 2403434 w 2403434"/>
              <a:gd name="connsiteY6" fmla="*/ 770136 h 1582470"/>
              <a:gd name="connsiteX7" fmla="*/ 2403434 w 2403434"/>
              <a:gd name="connsiteY7" fmla="*/ 1318720 h 1582470"/>
              <a:gd name="connsiteX8" fmla="*/ 2139684 w 2403434"/>
              <a:gd name="connsiteY8" fmla="*/ 1582470 h 1582470"/>
              <a:gd name="connsiteX9" fmla="*/ 1551891 w 2403434"/>
              <a:gd name="connsiteY9" fmla="*/ 1582470 h 1582470"/>
              <a:gd name="connsiteX10" fmla="*/ 926580 w 2403434"/>
              <a:gd name="connsiteY10" fmla="*/ 1582470 h 1582470"/>
              <a:gd name="connsiteX11" fmla="*/ 263750 w 2403434"/>
              <a:gd name="connsiteY11" fmla="*/ 1582470 h 1582470"/>
              <a:gd name="connsiteX12" fmla="*/ 0 w 2403434"/>
              <a:gd name="connsiteY12" fmla="*/ 1318720 h 1582470"/>
              <a:gd name="connsiteX13" fmla="*/ 0 w 2403434"/>
              <a:gd name="connsiteY13" fmla="*/ 791235 h 1582470"/>
              <a:gd name="connsiteX14" fmla="*/ 0 w 2403434"/>
              <a:gd name="connsiteY14" fmla="*/ 263750 h 158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3434" h="1582470" extrusionOk="0">
                <a:moveTo>
                  <a:pt x="0" y="263750"/>
                </a:moveTo>
                <a:cubicBezTo>
                  <a:pt x="-20762" y="105278"/>
                  <a:pt x="105480" y="4731"/>
                  <a:pt x="263750" y="0"/>
                </a:cubicBezTo>
                <a:cubicBezTo>
                  <a:pt x="591948" y="24332"/>
                  <a:pt x="666314" y="-15432"/>
                  <a:pt x="926580" y="0"/>
                </a:cubicBezTo>
                <a:cubicBezTo>
                  <a:pt x="1186846" y="15432"/>
                  <a:pt x="1239421" y="11556"/>
                  <a:pt x="1533132" y="0"/>
                </a:cubicBezTo>
                <a:cubicBezTo>
                  <a:pt x="1826843" y="-11556"/>
                  <a:pt x="1972158" y="-11607"/>
                  <a:pt x="2139684" y="0"/>
                </a:cubicBezTo>
                <a:cubicBezTo>
                  <a:pt x="2280806" y="-14632"/>
                  <a:pt x="2411561" y="88010"/>
                  <a:pt x="2403434" y="263750"/>
                </a:cubicBezTo>
                <a:cubicBezTo>
                  <a:pt x="2428215" y="391453"/>
                  <a:pt x="2406251" y="531226"/>
                  <a:pt x="2403434" y="770136"/>
                </a:cubicBezTo>
                <a:cubicBezTo>
                  <a:pt x="2400617" y="1009046"/>
                  <a:pt x="2423689" y="1128438"/>
                  <a:pt x="2403434" y="1318720"/>
                </a:cubicBezTo>
                <a:cubicBezTo>
                  <a:pt x="2385126" y="1494672"/>
                  <a:pt x="2281826" y="1578383"/>
                  <a:pt x="2139684" y="1582470"/>
                </a:cubicBezTo>
                <a:cubicBezTo>
                  <a:pt x="1935075" y="1605570"/>
                  <a:pt x="1838988" y="1561542"/>
                  <a:pt x="1551891" y="1582470"/>
                </a:cubicBezTo>
                <a:cubicBezTo>
                  <a:pt x="1264794" y="1603398"/>
                  <a:pt x="1091559" y="1606065"/>
                  <a:pt x="926580" y="1582470"/>
                </a:cubicBezTo>
                <a:cubicBezTo>
                  <a:pt x="761601" y="1558875"/>
                  <a:pt x="532627" y="1600629"/>
                  <a:pt x="263750" y="1582470"/>
                </a:cubicBezTo>
                <a:cubicBezTo>
                  <a:pt x="137969" y="1606827"/>
                  <a:pt x="2847" y="1461893"/>
                  <a:pt x="0" y="1318720"/>
                </a:cubicBezTo>
                <a:cubicBezTo>
                  <a:pt x="-8823" y="1086032"/>
                  <a:pt x="16315" y="1007199"/>
                  <a:pt x="0" y="791235"/>
                </a:cubicBezTo>
                <a:cubicBezTo>
                  <a:pt x="-16315" y="575272"/>
                  <a:pt x="-26308" y="394391"/>
                  <a:pt x="0" y="263750"/>
                </a:cubicBezTo>
                <a:close/>
              </a:path>
            </a:pathLst>
          </a:custGeom>
          <a:noFill/>
          <a:ln>
            <a:solidFill>
              <a:schemeClr val="tx2">
                <a:lumMod val="50000"/>
                <a:lumOff val="50000"/>
              </a:scheme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內容版面配置區 3">
            <a:extLst>
              <a:ext uri="{FF2B5EF4-FFF2-40B4-BE49-F238E27FC236}">
                <a16:creationId xmlns:a16="http://schemas.microsoft.com/office/drawing/2014/main" id="{3B3D417A-8F12-FB1D-32BD-FAA79F379185}"/>
              </a:ext>
            </a:extLst>
          </p:cNvPr>
          <p:cNvSpPr txBox="1">
            <a:spLocks/>
          </p:cNvSpPr>
          <p:nvPr/>
        </p:nvSpPr>
        <p:spPr>
          <a:xfrm>
            <a:off x="1376410" y="1822560"/>
            <a:ext cx="9722219" cy="4335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200" dirty="0">
                <a:solidFill>
                  <a:schemeClr val="bg1"/>
                </a:solidFill>
                <a:latin typeface="Microsoft Uighur" panose="02000000000000000000" pitchFamily="2" charset="-78"/>
                <a:cs typeface="Microsoft Uighur" panose="02000000000000000000" pitchFamily="2" charset="-78"/>
              </a:rPr>
              <a:t>    During my internship at Micron, I gained hands-on skills in process optimization, quality control, and data analysis, deepening my understanding of semiconductor processes and testing methods. </a:t>
            </a:r>
          </a:p>
          <a:p>
            <a:pPr marL="0" indent="0">
              <a:buNone/>
            </a:pPr>
            <a:r>
              <a:rPr lang="en-US" altLang="zh-TW" sz="3200" dirty="0">
                <a:solidFill>
                  <a:schemeClr val="bg1"/>
                </a:solidFill>
                <a:latin typeface="Microsoft Uighur" panose="02000000000000000000" pitchFamily="2" charset="-78"/>
                <a:cs typeface="Microsoft Uighur" panose="02000000000000000000" pitchFamily="2" charset="-78"/>
              </a:rPr>
              <a:t>    I am grateful to Micron, especially my mentor and team members, for their support and guidance. This experience will be a key milestone in my career. </a:t>
            </a:r>
          </a:p>
        </p:txBody>
      </p:sp>
      <p:sp>
        <p:nvSpPr>
          <p:cNvPr id="4" name="Slide Number Placeholder 3">
            <a:extLst>
              <a:ext uri="{FF2B5EF4-FFF2-40B4-BE49-F238E27FC236}">
                <a16:creationId xmlns:a16="http://schemas.microsoft.com/office/drawing/2014/main" id="{52E21814-21D5-BA89-972E-C75C3A3C4925}"/>
              </a:ext>
            </a:extLst>
          </p:cNvPr>
          <p:cNvSpPr>
            <a:spLocks noGrp="1"/>
          </p:cNvSpPr>
          <p:nvPr>
            <p:ph type="sldNum" sz="quarter" idx="12"/>
          </p:nvPr>
        </p:nvSpPr>
        <p:spPr/>
        <p:txBody>
          <a:bodyPr/>
          <a:lstStyle/>
          <a:p>
            <a:fld id="{B7E7695C-FCF1-4AA0-9B93-7941FED13DC4}" type="slidenum">
              <a:rPr lang="en-US" smtClean="0"/>
              <a:pPr/>
              <a:t>12</a:t>
            </a:fld>
            <a:endParaRPr lang="en-US"/>
          </a:p>
        </p:txBody>
      </p:sp>
    </p:spTree>
    <p:extLst>
      <p:ext uri="{BB962C8B-B14F-4D97-AF65-F5344CB8AC3E}">
        <p14:creationId xmlns:p14="http://schemas.microsoft.com/office/powerpoint/2010/main" val="2019650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內容版面配置區 13">
            <a:extLst>
              <a:ext uri="{FF2B5EF4-FFF2-40B4-BE49-F238E27FC236}">
                <a16:creationId xmlns:a16="http://schemas.microsoft.com/office/drawing/2014/main" id="{CDD17BA2-BE39-A3FA-FFD1-C90D61F73EC3}"/>
              </a:ext>
            </a:extLst>
          </p:cNvPr>
          <p:cNvPicPr>
            <a:picLocks noGrp="1" noChangeAspect="1"/>
          </p:cNvPicPr>
          <p:nvPr>
            <p:ph sz="quarter" idx="29"/>
          </p:nvPr>
        </p:nvPicPr>
        <p:blipFill>
          <a:blip r:embed="rId3"/>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4BA66696-1ED1-BDFA-F4B9-1B94F91093FB}"/>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D5CFE203-B1F7-EAAA-8492-8E29BCE1673F}"/>
              </a:ext>
            </a:extLst>
          </p:cNvPr>
          <p:cNvSpPr>
            <a:spLocks noGrp="1"/>
          </p:cNvSpPr>
          <p:nvPr>
            <p:ph type="body" sz="quarter" idx="27"/>
          </p:nvPr>
        </p:nvSpPr>
        <p:spPr/>
        <p:txBody>
          <a:bodyPr/>
          <a:lstStyle/>
          <a:p>
            <a:endParaRPr lang="zh-TW" altLang="en-US"/>
          </a:p>
        </p:txBody>
      </p:sp>
      <p:grpSp>
        <p:nvGrpSpPr>
          <p:cNvPr id="11" name="群組 10">
            <a:extLst>
              <a:ext uri="{FF2B5EF4-FFF2-40B4-BE49-F238E27FC236}">
                <a16:creationId xmlns:a16="http://schemas.microsoft.com/office/drawing/2014/main" id="{9D4F6EEA-1587-4F3C-4868-1F75D9046C99}"/>
              </a:ext>
            </a:extLst>
          </p:cNvPr>
          <p:cNvGrpSpPr/>
          <p:nvPr/>
        </p:nvGrpSpPr>
        <p:grpSpPr>
          <a:xfrm>
            <a:off x="2680244" y="2634659"/>
            <a:ext cx="6831512" cy="1588682"/>
            <a:chOff x="2436313" y="2611145"/>
            <a:chExt cx="6831512" cy="1588682"/>
          </a:xfrm>
        </p:grpSpPr>
        <p:sp>
          <p:nvSpPr>
            <p:cNvPr id="5" name="矩形: 圓角 4">
              <a:extLst>
                <a:ext uri="{FF2B5EF4-FFF2-40B4-BE49-F238E27FC236}">
                  <a16:creationId xmlns:a16="http://schemas.microsoft.com/office/drawing/2014/main" id="{D40772B2-04C9-4589-9899-1ECFF3E163BC}"/>
                </a:ext>
              </a:extLst>
            </p:cNvPr>
            <p:cNvSpPr/>
            <p:nvPr/>
          </p:nvSpPr>
          <p:spPr>
            <a:xfrm>
              <a:off x="2436313" y="2611145"/>
              <a:ext cx="6679112" cy="1436282"/>
            </a:xfrm>
            <a:custGeom>
              <a:avLst/>
              <a:gdLst>
                <a:gd name="connsiteX0" fmla="*/ 0 w 6679112"/>
                <a:gd name="connsiteY0" fmla="*/ 239385 h 1436282"/>
                <a:gd name="connsiteX1" fmla="*/ 239385 w 6679112"/>
                <a:gd name="connsiteY1" fmla="*/ 0 h 1436282"/>
                <a:gd name="connsiteX2" fmla="*/ 742302 w 6679112"/>
                <a:gd name="connsiteY2" fmla="*/ 0 h 1436282"/>
                <a:gd name="connsiteX3" fmla="*/ 1245218 w 6679112"/>
                <a:gd name="connsiteY3" fmla="*/ 0 h 1436282"/>
                <a:gd name="connsiteX4" fmla="*/ 1748135 w 6679112"/>
                <a:gd name="connsiteY4" fmla="*/ 0 h 1436282"/>
                <a:gd name="connsiteX5" fmla="*/ 2375058 w 6679112"/>
                <a:gd name="connsiteY5" fmla="*/ 0 h 1436282"/>
                <a:gd name="connsiteX6" fmla="*/ 2939978 w 6679112"/>
                <a:gd name="connsiteY6" fmla="*/ 0 h 1436282"/>
                <a:gd name="connsiteX7" fmla="*/ 3442895 w 6679112"/>
                <a:gd name="connsiteY7" fmla="*/ 0 h 1436282"/>
                <a:gd name="connsiteX8" fmla="*/ 4069819 w 6679112"/>
                <a:gd name="connsiteY8" fmla="*/ 0 h 1436282"/>
                <a:gd name="connsiteX9" fmla="*/ 4634739 w 6679112"/>
                <a:gd name="connsiteY9" fmla="*/ 0 h 1436282"/>
                <a:gd name="connsiteX10" fmla="*/ 5323665 w 6679112"/>
                <a:gd name="connsiteY10" fmla="*/ 0 h 1436282"/>
                <a:gd name="connsiteX11" fmla="*/ 6439727 w 6679112"/>
                <a:gd name="connsiteY11" fmla="*/ 0 h 1436282"/>
                <a:gd name="connsiteX12" fmla="*/ 6679112 w 6679112"/>
                <a:gd name="connsiteY12" fmla="*/ 239385 h 1436282"/>
                <a:gd name="connsiteX13" fmla="*/ 6679112 w 6679112"/>
                <a:gd name="connsiteY13" fmla="*/ 698991 h 1436282"/>
                <a:gd name="connsiteX14" fmla="*/ 6679112 w 6679112"/>
                <a:gd name="connsiteY14" fmla="*/ 1196897 h 1436282"/>
                <a:gd name="connsiteX15" fmla="*/ 6439727 w 6679112"/>
                <a:gd name="connsiteY15" fmla="*/ 1436282 h 1436282"/>
                <a:gd name="connsiteX16" fmla="*/ 5874807 w 6679112"/>
                <a:gd name="connsiteY16" fmla="*/ 1436282 h 1436282"/>
                <a:gd name="connsiteX17" fmla="*/ 5371890 w 6679112"/>
                <a:gd name="connsiteY17" fmla="*/ 1436282 h 1436282"/>
                <a:gd name="connsiteX18" fmla="*/ 4682963 w 6679112"/>
                <a:gd name="connsiteY18" fmla="*/ 1436282 h 1436282"/>
                <a:gd name="connsiteX19" fmla="*/ 3932033 w 6679112"/>
                <a:gd name="connsiteY19" fmla="*/ 1436282 h 1436282"/>
                <a:gd name="connsiteX20" fmla="*/ 3429116 w 6679112"/>
                <a:gd name="connsiteY20" fmla="*/ 1436282 h 1436282"/>
                <a:gd name="connsiteX21" fmla="*/ 2926200 w 6679112"/>
                <a:gd name="connsiteY21" fmla="*/ 1436282 h 1436282"/>
                <a:gd name="connsiteX22" fmla="*/ 2175270 w 6679112"/>
                <a:gd name="connsiteY22" fmla="*/ 1436282 h 1436282"/>
                <a:gd name="connsiteX23" fmla="*/ 1424339 w 6679112"/>
                <a:gd name="connsiteY23" fmla="*/ 1436282 h 1436282"/>
                <a:gd name="connsiteX24" fmla="*/ 239385 w 6679112"/>
                <a:gd name="connsiteY24" fmla="*/ 1436282 h 1436282"/>
                <a:gd name="connsiteX25" fmla="*/ 0 w 6679112"/>
                <a:gd name="connsiteY25" fmla="*/ 1196897 h 1436282"/>
                <a:gd name="connsiteX26" fmla="*/ 0 w 6679112"/>
                <a:gd name="connsiteY26" fmla="*/ 746866 h 1436282"/>
                <a:gd name="connsiteX27" fmla="*/ 0 w 6679112"/>
                <a:gd name="connsiteY27" fmla="*/ 239385 h 143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79112" h="1436282" extrusionOk="0">
                  <a:moveTo>
                    <a:pt x="0" y="239385"/>
                  </a:moveTo>
                  <a:cubicBezTo>
                    <a:pt x="10474" y="79034"/>
                    <a:pt x="116249" y="23121"/>
                    <a:pt x="239385" y="0"/>
                  </a:cubicBezTo>
                  <a:cubicBezTo>
                    <a:pt x="455254" y="5377"/>
                    <a:pt x="618829" y="-5838"/>
                    <a:pt x="742302" y="0"/>
                  </a:cubicBezTo>
                  <a:cubicBezTo>
                    <a:pt x="865775" y="5838"/>
                    <a:pt x="1002486" y="-10354"/>
                    <a:pt x="1245218" y="0"/>
                  </a:cubicBezTo>
                  <a:cubicBezTo>
                    <a:pt x="1487950" y="10354"/>
                    <a:pt x="1645788" y="3443"/>
                    <a:pt x="1748135" y="0"/>
                  </a:cubicBezTo>
                  <a:cubicBezTo>
                    <a:pt x="1850482" y="-3443"/>
                    <a:pt x="2119208" y="28572"/>
                    <a:pt x="2375058" y="0"/>
                  </a:cubicBezTo>
                  <a:cubicBezTo>
                    <a:pt x="2630908" y="-28572"/>
                    <a:pt x="2791926" y="15461"/>
                    <a:pt x="2939978" y="0"/>
                  </a:cubicBezTo>
                  <a:cubicBezTo>
                    <a:pt x="3088030" y="-15461"/>
                    <a:pt x="3261736" y="-21167"/>
                    <a:pt x="3442895" y="0"/>
                  </a:cubicBezTo>
                  <a:cubicBezTo>
                    <a:pt x="3624054" y="21167"/>
                    <a:pt x="3792498" y="20613"/>
                    <a:pt x="4069819" y="0"/>
                  </a:cubicBezTo>
                  <a:cubicBezTo>
                    <a:pt x="4347140" y="-20613"/>
                    <a:pt x="4398319" y="10837"/>
                    <a:pt x="4634739" y="0"/>
                  </a:cubicBezTo>
                  <a:cubicBezTo>
                    <a:pt x="4871159" y="-10837"/>
                    <a:pt x="5039917" y="6083"/>
                    <a:pt x="5323665" y="0"/>
                  </a:cubicBezTo>
                  <a:cubicBezTo>
                    <a:pt x="5607413" y="-6083"/>
                    <a:pt x="6177239" y="-21499"/>
                    <a:pt x="6439727" y="0"/>
                  </a:cubicBezTo>
                  <a:cubicBezTo>
                    <a:pt x="6570182" y="3322"/>
                    <a:pt x="6676964" y="112947"/>
                    <a:pt x="6679112" y="239385"/>
                  </a:cubicBezTo>
                  <a:cubicBezTo>
                    <a:pt x="6679609" y="363180"/>
                    <a:pt x="6665508" y="518788"/>
                    <a:pt x="6679112" y="698991"/>
                  </a:cubicBezTo>
                  <a:cubicBezTo>
                    <a:pt x="6692716" y="879194"/>
                    <a:pt x="6657468" y="988616"/>
                    <a:pt x="6679112" y="1196897"/>
                  </a:cubicBezTo>
                  <a:cubicBezTo>
                    <a:pt x="6665047" y="1348698"/>
                    <a:pt x="6563653" y="1454655"/>
                    <a:pt x="6439727" y="1436282"/>
                  </a:cubicBezTo>
                  <a:cubicBezTo>
                    <a:pt x="6162265" y="1418599"/>
                    <a:pt x="6147689" y="1450817"/>
                    <a:pt x="5874807" y="1436282"/>
                  </a:cubicBezTo>
                  <a:cubicBezTo>
                    <a:pt x="5601925" y="1421747"/>
                    <a:pt x="5552942" y="1431497"/>
                    <a:pt x="5371890" y="1436282"/>
                  </a:cubicBezTo>
                  <a:cubicBezTo>
                    <a:pt x="5190838" y="1441067"/>
                    <a:pt x="4862503" y="1460902"/>
                    <a:pt x="4682963" y="1436282"/>
                  </a:cubicBezTo>
                  <a:cubicBezTo>
                    <a:pt x="4503423" y="1411662"/>
                    <a:pt x="4253254" y="1400823"/>
                    <a:pt x="3932033" y="1436282"/>
                  </a:cubicBezTo>
                  <a:cubicBezTo>
                    <a:pt x="3610812" y="1471742"/>
                    <a:pt x="3557117" y="1447935"/>
                    <a:pt x="3429116" y="1436282"/>
                  </a:cubicBezTo>
                  <a:cubicBezTo>
                    <a:pt x="3301115" y="1424629"/>
                    <a:pt x="3060908" y="1437917"/>
                    <a:pt x="2926200" y="1436282"/>
                  </a:cubicBezTo>
                  <a:cubicBezTo>
                    <a:pt x="2791492" y="1434647"/>
                    <a:pt x="2506047" y="1440681"/>
                    <a:pt x="2175270" y="1436282"/>
                  </a:cubicBezTo>
                  <a:cubicBezTo>
                    <a:pt x="1844493" y="1431884"/>
                    <a:pt x="1752233" y="1413680"/>
                    <a:pt x="1424339" y="1436282"/>
                  </a:cubicBezTo>
                  <a:cubicBezTo>
                    <a:pt x="1096445" y="1458884"/>
                    <a:pt x="556252" y="1410795"/>
                    <a:pt x="239385" y="1436282"/>
                  </a:cubicBezTo>
                  <a:cubicBezTo>
                    <a:pt x="89291" y="1437312"/>
                    <a:pt x="13627" y="1315538"/>
                    <a:pt x="0" y="1196897"/>
                  </a:cubicBezTo>
                  <a:cubicBezTo>
                    <a:pt x="-18308" y="1026374"/>
                    <a:pt x="4227" y="860536"/>
                    <a:pt x="0" y="746866"/>
                  </a:cubicBezTo>
                  <a:cubicBezTo>
                    <a:pt x="-4227" y="633196"/>
                    <a:pt x="-15247" y="453051"/>
                    <a:pt x="0" y="239385"/>
                  </a:cubicBezTo>
                  <a:close/>
                </a:path>
              </a:pathLst>
            </a:custGeom>
            <a:noFill/>
            <a:ln>
              <a:solidFill>
                <a:schemeClr val="accent4">
                  <a:lumMod val="75000"/>
                </a:schemeClr>
              </a:solidFill>
              <a:extLst>
                <a:ext uri="{C807C97D-BFC1-408E-A445-0C87EB9F89A2}">
                  <ask:lineSketchStyleProps xmlns:ask="http://schemas.microsoft.com/office/drawing/2018/sketchyshapes" sd="1066159514">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BD81CF45-8059-36E6-F42B-8202C95EC019}"/>
                </a:ext>
              </a:extLst>
            </p:cNvPr>
            <p:cNvSpPr txBox="1"/>
            <p:nvPr/>
          </p:nvSpPr>
          <p:spPr>
            <a:xfrm>
              <a:off x="3266207" y="2967335"/>
              <a:ext cx="5019323" cy="923330"/>
            </a:xfrm>
            <a:prstGeom prst="rect">
              <a:avLst/>
            </a:prstGeom>
            <a:noFill/>
          </p:spPr>
          <p:txBody>
            <a:bodyPr wrap="none" rtlCol="0">
              <a:spAutoFit/>
            </a:bodyPr>
            <a:lstStyle/>
            <a:p>
              <a:r>
                <a:rPr lang="en-US" altLang="zh-TW" sz="5400" dirty="0">
                  <a:solidFill>
                    <a:schemeClr val="bg1"/>
                  </a:solidFill>
                  <a:latin typeface="Microsoft Uighur" panose="02000000000000000000" pitchFamily="2" charset="-78"/>
                  <a:cs typeface="Microsoft Uighur" panose="02000000000000000000" pitchFamily="2" charset="-78"/>
                </a:rPr>
                <a:t>Thank You For Listening</a:t>
              </a:r>
              <a:endParaRPr lang="zh-TW" altLang="en-US" sz="5400" dirty="0">
                <a:solidFill>
                  <a:schemeClr val="bg1"/>
                </a:solidFill>
                <a:latin typeface="Microsoft Uighur" panose="02000000000000000000" pitchFamily="2" charset="-78"/>
                <a:cs typeface="Microsoft Uighur" panose="02000000000000000000" pitchFamily="2" charset="-78"/>
              </a:endParaRPr>
            </a:p>
          </p:txBody>
        </p:sp>
        <p:sp>
          <p:nvSpPr>
            <p:cNvPr id="9" name="矩形: 圓角 8">
              <a:extLst>
                <a:ext uri="{FF2B5EF4-FFF2-40B4-BE49-F238E27FC236}">
                  <a16:creationId xmlns:a16="http://schemas.microsoft.com/office/drawing/2014/main" id="{98049502-7A10-14CB-E010-4834BE453C1A}"/>
                </a:ext>
              </a:extLst>
            </p:cNvPr>
            <p:cNvSpPr/>
            <p:nvPr/>
          </p:nvSpPr>
          <p:spPr>
            <a:xfrm>
              <a:off x="2588713" y="2763545"/>
              <a:ext cx="6679112" cy="1436282"/>
            </a:xfrm>
            <a:custGeom>
              <a:avLst/>
              <a:gdLst>
                <a:gd name="connsiteX0" fmla="*/ 0 w 6679112"/>
                <a:gd name="connsiteY0" fmla="*/ 239385 h 1436282"/>
                <a:gd name="connsiteX1" fmla="*/ 239385 w 6679112"/>
                <a:gd name="connsiteY1" fmla="*/ 0 h 1436282"/>
                <a:gd name="connsiteX2" fmla="*/ 742302 w 6679112"/>
                <a:gd name="connsiteY2" fmla="*/ 0 h 1436282"/>
                <a:gd name="connsiteX3" fmla="*/ 1245218 w 6679112"/>
                <a:gd name="connsiteY3" fmla="*/ 0 h 1436282"/>
                <a:gd name="connsiteX4" fmla="*/ 1748135 w 6679112"/>
                <a:gd name="connsiteY4" fmla="*/ 0 h 1436282"/>
                <a:gd name="connsiteX5" fmla="*/ 2375058 w 6679112"/>
                <a:gd name="connsiteY5" fmla="*/ 0 h 1436282"/>
                <a:gd name="connsiteX6" fmla="*/ 2939978 w 6679112"/>
                <a:gd name="connsiteY6" fmla="*/ 0 h 1436282"/>
                <a:gd name="connsiteX7" fmla="*/ 3442895 w 6679112"/>
                <a:gd name="connsiteY7" fmla="*/ 0 h 1436282"/>
                <a:gd name="connsiteX8" fmla="*/ 4069819 w 6679112"/>
                <a:gd name="connsiteY8" fmla="*/ 0 h 1436282"/>
                <a:gd name="connsiteX9" fmla="*/ 4634739 w 6679112"/>
                <a:gd name="connsiteY9" fmla="*/ 0 h 1436282"/>
                <a:gd name="connsiteX10" fmla="*/ 5323665 w 6679112"/>
                <a:gd name="connsiteY10" fmla="*/ 0 h 1436282"/>
                <a:gd name="connsiteX11" fmla="*/ 6439727 w 6679112"/>
                <a:gd name="connsiteY11" fmla="*/ 0 h 1436282"/>
                <a:gd name="connsiteX12" fmla="*/ 6679112 w 6679112"/>
                <a:gd name="connsiteY12" fmla="*/ 239385 h 1436282"/>
                <a:gd name="connsiteX13" fmla="*/ 6679112 w 6679112"/>
                <a:gd name="connsiteY13" fmla="*/ 698991 h 1436282"/>
                <a:gd name="connsiteX14" fmla="*/ 6679112 w 6679112"/>
                <a:gd name="connsiteY14" fmla="*/ 1196897 h 1436282"/>
                <a:gd name="connsiteX15" fmla="*/ 6439727 w 6679112"/>
                <a:gd name="connsiteY15" fmla="*/ 1436282 h 1436282"/>
                <a:gd name="connsiteX16" fmla="*/ 5874807 w 6679112"/>
                <a:gd name="connsiteY16" fmla="*/ 1436282 h 1436282"/>
                <a:gd name="connsiteX17" fmla="*/ 5371890 w 6679112"/>
                <a:gd name="connsiteY17" fmla="*/ 1436282 h 1436282"/>
                <a:gd name="connsiteX18" fmla="*/ 4682963 w 6679112"/>
                <a:gd name="connsiteY18" fmla="*/ 1436282 h 1436282"/>
                <a:gd name="connsiteX19" fmla="*/ 3932033 w 6679112"/>
                <a:gd name="connsiteY19" fmla="*/ 1436282 h 1436282"/>
                <a:gd name="connsiteX20" fmla="*/ 3429116 w 6679112"/>
                <a:gd name="connsiteY20" fmla="*/ 1436282 h 1436282"/>
                <a:gd name="connsiteX21" fmla="*/ 2926200 w 6679112"/>
                <a:gd name="connsiteY21" fmla="*/ 1436282 h 1436282"/>
                <a:gd name="connsiteX22" fmla="*/ 2175270 w 6679112"/>
                <a:gd name="connsiteY22" fmla="*/ 1436282 h 1436282"/>
                <a:gd name="connsiteX23" fmla="*/ 1424339 w 6679112"/>
                <a:gd name="connsiteY23" fmla="*/ 1436282 h 1436282"/>
                <a:gd name="connsiteX24" fmla="*/ 239385 w 6679112"/>
                <a:gd name="connsiteY24" fmla="*/ 1436282 h 1436282"/>
                <a:gd name="connsiteX25" fmla="*/ 0 w 6679112"/>
                <a:gd name="connsiteY25" fmla="*/ 1196897 h 1436282"/>
                <a:gd name="connsiteX26" fmla="*/ 0 w 6679112"/>
                <a:gd name="connsiteY26" fmla="*/ 746866 h 1436282"/>
                <a:gd name="connsiteX27" fmla="*/ 0 w 6679112"/>
                <a:gd name="connsiteY27" fmla="*/ 239385 h 143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79112" h="1436282" extrusionOk="0">
                  <a:moveTo>
                    <a:pt x="0" y="239385"/>
                  </a:moveTo>
                  <a:cubicBezTo>
                    <a:pt x="10474" y="79034"/>
                    <a:pt x="116249" y="23121"/>
                    <a:pt x="239385" y="0"/>
                  </a:cubicBezTo>
                  <a:cubicBezTo>
                    <a:pt x="455254" y="5377"/>
                    <a:pt x="618829" y="-5838"/>
                    <a:pt x="742302" y="0"/>
                  </a:cubicBezTo>
                  <a:cubicBezTo>
                    <a:pt x="865775" y="5838"/>
                    <a:pt x="1002486" y="-10354"/>
                    <a:pt x="1245218" y="0"/>
                  </a:cubicBezTo>
                  <a:cubicBezTo>
                    <a:pt x="1487950" y="10354"/>
                    <a:pt x="1645788" y="3443"/>
                    <a:pt x="1748135" y="0"/>
                  </a:cubicBezTo>
                  <a:cubicBezTo>
                    <a:pt x="1850482" y="-3443"/>
                    <a:pt x="2119208" y="28572"/>
                    <a:pt x="2375058" y="0"/>
                  </a:cubicBezTo>
                  <a:cubicBezTo>
                    <a:pt x="2630908" y="-28572"/>
                    <a:pt x="2791926" y="15461"/>
                    <a:pt x="2939978" y="0"/>
                  </a:cubicBezTo>
                  <a:cubicBezTo>
                    <a:pt x="3088030" y="-15461"/>
                    <a:pt x="3261736" y="-21167"/>
                    <a:pt x="3442895" y="0"/>
                  </a:cubicBezTo>
                  <a:cubicBezTo>
                    <a:pt x="3624054" y="21167"/>
                    <a:pt x="3792498" y="20613"/>
                    <a:pt x="4069819" y="0"/>
                  </a:cubicBezTo>
                  <a:cubicBezTo>
                    <a:pt x="4347140" y="-20613"/>
                    <a:pt x="4398319" y="10837"/>
                    <a:pt x="4634739" y="0"/>
                  </a:cubicBezTo>
                  <a:cubicBezTo>
                    <a:pt x="4871159" y="-10837"/>
                    <a:pt x="5039917" y="6083"/>
                    <a:pt x="5323665" y="0"/>
                  </a:cubicBezTo>
                  <a:cubicBezTo>
                    <a:pt x="5607413" y="-6083"/>
                    <a:pt x="6177239" y="-21499"/>
                    <a:pt x="6439727" y="0"/>
                  </a:cubicBezTo>
                  <a:cubicBezTo>
                    <a:pt x="6570182" y="3322"/>
                    <a:pt x="6676964" y="112947"/>
                    <a:pt x="6679112" y="239385"/>
                  </a:cubicBezTo>
                  <a:cubicBezTo>
                    <a:pt x="6679609" y="363180"/>
                    <a:pt x="6665508" y="518788"/>
                    <a:pt x="6679112" y="698991"/>
                  </a:cubicBezTo>
                  <a:cubicBezTo>
                    <a:pt x="6692716" y="879194"/>
                    <a:pt x="6657468" y="988616"/>
                    <a:pt x="6679112" y="1196897"/>
                  </a:cubicBezTo>
                  <a:cubicBezTo>
                    <a:pt x="6665047" y="1348698"/>
                    <a:pt x="6563653" y="1454655"/>
                    <a:pt x="6439727" y="1436282"/>
                  </a:cubicBezTo>
                  <a:cubicBezTo>
                    <a:pt x="6162265" y="1418599"/>
                    <a:pt x="6147689" y="1450817"/>
                    <a:pt x="5874807" y="1436282"/>
                  </a:cubicBezTo>
                  <a:cubicBezTo>
                    <a:pt x="5601925" y="1421747"/>
                    <a:pt x="5552942" y="1431497"/>
                    <a:pt x="5371890" y="1436282"/>
                  </a:cubicBezTo>
                  <a:cubicBezTo>
                    <a:pt x="5190838" y="1441067"/>
                    <a:pt x="4862503" y="1460902"/>
                    <a:pt x="4682963" y="1436282"/>
                  </a:cubicBezTo>
                  <a:cubicBezTo>
                    <a:pt x="4503423" y="1411662"/>
                    <a:pt x="4253254" y="1400823"/>
                    <a:pt x="3932033" y="1436282"/>
                  </a:cubicBezTo>
                  <a:cubicBezTo>
                    <a:pt x="3610812" y="1471742"/>
                    <a:pt x="3557117" y="1447935"/>
                    <a:pt x="3429116" y="1436282"/>
                  </a:cubicBezTo>
                  <a:cubicBezTo>
                    <a:pt x="3301115" y="1424629"/>
                    <a:pt x="3060908" y="1437917"/>
                    <a:pt x="2926200" y="1436282"/>
                  </a:cubicBezTo>
                  <a:cubicBezTo>
                    <a:pt x="2791492" y="1434647"/>
                    <a:pt x="2506047" y="1440681"/>
                    <a:pt x="2175270" y="1436282"/>
                  </a:cubicBezTo>
                  <a:cubicBezTo>
                    <a:pt x="1844493" y="1431884"/>
                    <a:pt x="1752233" y="1413680"/>
                    <a:pt x="1424339" y="1436282"/>
                  </a:cubicBezTo>
                  <a:cubicBezTo>
                    <a:pt x="1096445" y="1458884"/>
                    <a:pt x="556252" y="1410795"/>
                    <a:pt x="239385" y="1436282"/>
                  </a:cubicBezTo>
                  <a:cubicBezTo>
                    <a:pt x="89291" y="1437312"/>
                    <a:pt x="13627" y="1315538"/>
                    <a:pt x="0" y="1196897"/>
                  </a:cubicBezTo>
                  <a:cubicBezTo>
                    <a:pt x="-18308" y="1026374"/>
                    <a:pt x="4227" y="860536"/>
                    <a:pt x="0" y="746866"/>
                  </a:cubicBezTo>
                  <a:cubicBezTo>
                    <a:pt x="-4227" y="633196"/>
                    <a:pt x="-15247" y="453051"/>
                    <a:pt x="0" y="239385"/>
                  </a:cubicBezTo>
                  <a:close/>
                </a:path>
              </a:pathLst>
            </a:custGeom>
            <a:noFill/>
            <a:ln>
              <a:solidFill>
                <a:srgbClr val="ADCDE6"/>
              </a:solidFill>
              <a:extLst>
                <a:ext uri="{C807C97D-BFC1-408E-A445-0C87EB9F89A2}">
                  <ask:lineSketchStyleProps xmlns:ask="http://schemas.microsoft.com/office/drawing/2018/sketchyshapes" sd="1066159514">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 name="Slide Number Placeholder 3">
            <a:extLst>
              <a:ext uri="{FF2B5EF4-FFF2-40B4-BE49-F238E27FC236}">
                <a16:creationId xmlns:a16="http://schemas.microsoft.com/office/drawing/2014/main" id="{07870E86-0919-6318-AF1B-967299CF8CDA}"/>
              </a:ext>
            </a:extLst>
          </p:cNvPr>
          <p:cNvSpPr>
            <a:spLocks noGrp="1"/>
          </p:cNvSpPr>
          <p:nvPr>
            <p:ph type="sldNum" sz="quarter" idx="12"/>
          </p:nvPr>
        </p:nvSpPr>
        <p:spPr/>
        <p:txBody>
          <a:bodyPr/>
          <a:lstStyle/>
          <a:p>
            <a:fld id="{B7E7695C-FCF1-4AA0-9B93-7941FED13DC4}" type="slidenum">
              <a:rPr lang="en-US" smtClean="0"/>
              <a:pPr/>
              <a:t>13</a:t>
            </a:fld>
            <a:endParaRPr lang="en-US"/>
          </a:p>
        </p:txBody>
      </p:sp>
    </p:spTree>
    <p:extLst>
      <p:ext uri="{BB962C8B-B14F-4D97-AF65-F5344CB8AC3E}">
        <p14:creationId xmlns:p14="http://schemas.microsoft.com/office/powerpoint/2010/main" val="4194419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內容版面配置區 30" descr="一張含有 天空 的圖片">
            <a:extLst>
              <a:ext uri="{FF2B5EF4-FFF2-40B4-BE49-F238E27FC236}">
                <a16:creationId xmlns:a16="http://schemas.microsoft.com/office/drawing/2014/main" id="{F3472BF1-DCCC-FB84-ADC3-56E49A04A4F5}"/>
              </a:ext>
            </a:extLst>
          </p:cNvPr>
          <p:cNvPicPr>
            <a:picLocks noGrp="1" noChangeAspect="1"/>
          </p:cNvPicPr>
          <p:nvPr>
            <p:ph sz="quarter" idx="29"/>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標題 1">
            <a:extLst>
              <a:ext uri="{FF2B5EF4-FFF2-40B4-BE49-F238E27FC236}">
                <a16:creationId xmlns:a16="http://schemas.microsoft.com/office/drawing/2014/main" id="{F1E7E03F-1C6B-1826-D957-061D345EE2A4}"/>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EF365CDF-F170-16EB-5A08-7B8B74EEF53F}"/>
              </a:ext>
            </a:extLst>
          </p:cNvPr>
          <p:cNvSpPr>
            <a:spLocks noGrp="1"/>
          </p:cNvSpPr>
          <p:nvPr>
            <p:ph type="body" sz="quarter" idx="27"/>
          </p:nvPr>
        </p:nvSpPr>
        <p:spPr/>
        <p:txBody>
          <a:bodyPr/>
          <a:lstStyle/>
          <a:p>
            <a:endParaRPr lang="zh-TW" altLang="en-US" dirty="0"/>
          </a:p>
        </p:txBody>
      </p:sp>
      <p:pic>
        <p:nvPicPr>
          <p:cNvPr id="6" name="圖片 5">
            <a:extLst>
              <a:ext uri="{FF2B5EF4-FFF2-40B4-BE49-F238E27FC236}">
                <a16:creationId xmlns:a16="http://schemas.microsoft.com/office/drawing/2014/main" id="{BBF3D2FF-5594-C84B-B4D8-CD928873891F}"/>
              </a:ext>
            </a:extLst>
          </p:cNvPr>
          <p:cNvPicPr>
            <a:picLocks noChangeAspect="1"/>
          </p:cNvPicPr>
          <p:nvPr/>
        </p:nvPicPr>
        <p:blipFill>
          <a:blip r:embed="rId4"/>
          <a:stretch>
            <a:fillRect/>
          </a:stretch>
        </p:blipFill>
        <p:spPr>
          <a:xfrm>
            <a:off x="2529548" y="3104056"/>
            <a:ext cx="1419292" cy="1802500"/>
          </a:xfrm>
          <a:prstGeom prst="rect">
            <a:avLst/>
          </a:prstGeom>
        </p:spPr>
      </p:pic>
      <p:sp>
        <p:nvSpPr>
          <p:cNvPr id="8" name="矩形: 圓角 7">
            <a:extLst>
              <a:ext uri="{FF2B5EF4-FFF2-40B4-BE49-F238E27FC236}">
                <a16:creationId xmlns:a16="http://schemas.microsoft.com/office/drawing/2014/main" id="{012E5E70-56B0-EF30-1FAC-784C4C80BABC}"/>
              </a:ext>
            </a:extLst>
          </p:cNvPr>
          <p:cNvSpPr/>
          <p:nvPr/>
        </p:nvSpPr>
        <p:spPr>
          <a:xfrm>
            <a:off x="2247900" y="2496138"/>
            <a:ext cx="3401881" cy="2749226"/>
          </a:xfrm>
          <a:custGeom>
            <a:avLst/>
            <a:gdLst>
              <a:gd name="connsiteX0" fmla="*/ 0 w 3401881"/>
              <a:gd name="connsiteY0" fmla="*/ 458213 h 2749226"/>
              <a:gd name="connsiteX1" fmla="*/ 458213 w 3401881"/>
              <a:gd name="connsiteY1" fmla="*/ 0 h 2749226"/>
              <a:gd name="connsiteX2" fmla="*/ 1104431 w 3401881"/>
              <a:gd name="connsiteY2" fmla="*/ 0 h 2749226"/>
              <a:gd name="connsiteX3" fmla="*/ 1725795 w 3401881"/>
              <a:gd name="connsiteY3" fmla="*/ 0 h 2749226"/>
              <a:gd name="connsiteX4" fmla="*/ 2372013 w 3401881"/>
              <a:gd name="connsiteY4" fmla="*/ 0 h 2749226"/>
              <a:gd name="connsiteX5" fmla="*/ 2943668 w 3401881"/>
              <a:gd name="connsiteY5" fmla="*/ 0 h 2749226"/>
              <a:gd name="connsiteX6" fmla="*/ 3401881 w 3401881"/>
              <a:gd name="connsiteY6" fmla="*/ 458213 h 2749226"/>
              <a:gd name="connsiteX7" fmla="*/ 3401881 w 3401881"/>
              <a:gd name="connsiteY7" fmla="*/ 1105802 h 2749226"/>
              <a:gd name="connsiteX8" fmla="*/ 3401881 w 3401881"/>
              <a:gd name="connsiteY8" fmla="*/ 1735064 h 2749226"/>
              <a:gd name="connsiteX9" fmla="*/ 3401881 w 3401881"/>
              <a:gd name="connsiteY9" fmla="*/ 2291013 h 2749226"/>
              <a:gd name="connsiteX10" fmla="*/ 2943668 w 3401881"/>
              <a:gd name="connsiteY10" fmla="*/ 2749226 h 2749226"/>
              <a:gd name="connsiteX11" fmla="*/ 2297450 w 3401881"/>
              <a:gd name="connsiteY11" fmla="*/ 2749226 h 2749226"/>
              <a:gd name="connsiteX12" fmla="*/ 1676086 w 3401881"/>
              <a:gd name="connsiteY12" fmla="*/ 2749226 h 2749226"/>
              <a:gd name="connsiteX13" fmla="*/ 1129286 w 3401881"/>
              <a:gd name="connsiteY13" fmla="*/ 2749226 h 2749226"/>
              <a:gd name="connsiteX14" fmla="*/ 458213 w 3401881"/>
              <a:gd name="connsiteY14" fmla="*/ 2749226 h 2749226"/>
              <a:gd name="connsiteX15" fmla="*/ 0 w 3401881"/>
              <a:gd name="connsiteY15" fmla="*/ 2291013 h 2749226"/>
              <a:gd name="connsiteX16" fmla="*/ 0 w 3401881"/>
              <a:gd name="connsiteY16" fmla="*/ 1643424 h 2749226"/>
              <a:gd name="connsiteX17" fmla="*/ 0 w 3401881"/>
              <a:gd name="connsiteY17" fmla="*/ 1087474 h 2749226"/>
              <a:gd name="connsiteX18" fmla="*/ 0 w 3401881"/>
              <a:gd name="connsiteY18" fmla="*/ 458213 h 274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01881" h="2749226" extrusionOk="0">
                <a:moveTo>
                  <a:pt x="0" y="458213"/>
                </a:moveTo>
                <a:cubicBezTo>
                  <a:pt x="3000" y="233654"/>
                  <a:pt x="215869" y="-3177"/>
                  <a:pt x="458213" y="0"/>
                </a:cubicBezTo>
                <a:cubicBezTo>
                  <a:pt x="656926" y="27059"/>
                  <a:pt x="788766" y="-11534"/>
                  <a:pt x="1104431" y="0"/>
                </a:cubicBezTo>
                <a:cubicBezTo>
                  <a:pt x="1420096" y="11534"/>
                  <a:pt x="1474398" y="-15671"/>
                  <a:pt x="1725795" y="0"/>
                </a:cubicBezTo>
                <a:cubicBezTo>
                  <a:pt x="1977192" y="15671"/>
                  <a:pt x="2110800" y="1543"/>
                  <a:pt x="2372013" y="0"/>
                </a:cubicBezTo>
                <a:cubicBezTo>
                  <a:pt x="2633226" y="-1543"/>
                  <a:pt x="2752041" y="-20843"/>
                  <a:pt x="2943668" y="0"/>
                </a:cubicBezTo>
                <a:cubicBezTo>
                  <a:pt x="3227018" y="-34775"/>
                  <a:pt x="3399286" y="250643"/>
                  <a:pt x="3401881" y="458213"/>
                </a:cubicBezTo>
                <a:cubicBezTo>
                  <a:pt x="3419926" y="608578"/>
                  <a:pt x="3387561" y="814550"/>
                  <a:pt x="3401881" y="1105802"/>
                </a:cubicBezTo>
                <a:cubicBezTo>
                  <a:pt x="3416201" y="1397054"/>
                  <a:pt x="3405100" y="1547568"/>
                  <a:pt x="3401881" y="1735064"/>
                </a:cubicBezTo>
                <a:cubicBezTo>
                  <a:pt x="3398662" y="1922560"/>
                  <a:pt x="3415393" y="2091559"/>
                  <a:pt x="3401881" y="2291013"/>
                </a:cubicBezTo>
                <a:cubicBezTo>
                  <a:pt x="3426153" y="2529773"/>
                  <a:pt x="3251612" y="2749609"/>
                  <a:pt x="2943668" y="2749226"/>
                </a:cubicBezTo>
                <a:cubicBezTo>
                  <a:pt x="2660592" y="2725871"/>
                  <a:pt x="2487065" y="2755141"/>
                  <a:pt x="2297450" y="2749226"/>
                </a:cubicBezTo>
                <a:cubicBezTo>
                  <a:pt x="2107835" y="2743311"/>
                  <a:pt x="1974044" y="2759266"/>
                  <a:pt x="1676086" y="2749226"/>
                </a:cubicBezTo>
                <a:cubicBezTo>
                  <a:pt x="1378128" y="2739186"/>
                  <a:pt x="1342708" y="2732347"/>
                  <a:pt x="1129286" y="2749226"/>
                </a:cubicBezTo>
                <a:cubicBezTo>
                  <a:pt x="915864" y="2766105"/>
                  <a:pt x="777683" y="2741975"/>
                  <a:pt x="458213" y="2749226"/>
                </a:cubicBezTo>
                <a:cubicBezTo>
                  <a:pt x="167967" y="2706445"/>
                  <a:pt x="42037" y="2573728"/>
                  <a:pt x="0" y="2291013"/>
                </a:cubicBezTo>
                <a:cubicBezTo>
                  <a:pt x="-27115" y="2082265"/>
                  <a:pt x="19236" y="1836682"/>
                  <a:pt x="0" y="1643424"/>
                </a:cubicBezTo>
                <a:cubicBezTo>
                  <a:pt x="-19236" y="1450166"/>
                  <a:pt x="-24299" y="1364114"/>
                  <a:pt x="0" y="1087474"/>
                </a:cubicBezTo>
                <a:cubicBezTo>
                  <a:pt x="24299" y="810834"/>
                  <a:pt x="-10851" y="753919"/>
                  <a:pt x="0" y="458213"/>
                </a:cubicBezTo>
                <a:close/>
              </a:path>
            </a:pathLst>
          </a:custGeom>
          <a:noFill/>
          <a:ln>
            <a:solidFill>
              <a:srgbClr val="ADCDE6"/>
            </a:solidFill>
            <a:extLst>
              <a:ext uri="{C807C97D-BFC1-408E-A445-0C87EB9F89A2}">
                <ask:lineSketchStyleProps xmlns:ask="http://schemas.microsoft.com/office/drawing/2018/sketchyshapes" sd="3301156614">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DE740C33-7D0E-A085-49C9-FF27723C19A7}"/>
              </a:ext>
            </a:extLst>
          </p:cNvPr>
          <p:cNvSpPr/>
          <p:nvPr/>
        </p:nvSpPr>
        <p:spPr>
          <a:xfrm>
            <a:off x="2558190" y="2265044"/>
            <a:ext cx="1390650" cy="457200"/>
          </a:xfrm>
          <a:prstGeom prst="roundRect">
            <a:avLst/>
          </a:prstGeom>
          <a:solidFill>
            <a:schemeClr val="tx2">
              <a:lumMod val="50000"/>
              <a:lumOff val="50000"/>
            </a:schemeClr>
          </a:solidFill>
          <a:ln>
            <a:solidFill>
              <a:schemeClr val="tx2">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600" dirty="0">
              <a:solidFill>
                <a:schemeClr val="bg1"/>
              </a:solidFill>
              <a:latin typeface="Microsoft Uighur" panose="02000000000000000000" pitchFamily="2" charset="-78"/>
              <a:cs typeface="Microsoft Uighur" panose="02000000000000000000" pitchFamily="2" charset="-78"/>
            </a:endParaRPr>
          </a:p>
        </p:txBody>
      </p:sp>
      <p:sp>
        <p:nvSpPr>
          <p:cNvPr id="4" name="Slide Number Placeholder 3">
            <a:extLst>
              <a:ext uri="{FF2B5EF4-FFF2-40B4-BE49-F238E27FC236}">
                <a16:creationId xmlns:a16="http://schemas.microsoft.com/office/drawing/2014/main" id="{8BC6AC6B-F060-8764-3F84-94E93176B9A0}"/>
              </a:ext>
            </a:extLst>
          </p:cNvPr>
          <p:cNvSpPr>
            <a:spLocks noGrp="1"/>
          </p:cNvSpPr>
          <p:nvPr>
            <p:ph type="sldNum" sz="quarter" idx="12"/>
          </p:nvPr>
        </p:nvSpPr>
        <p:spPr/>
        <p:txBody>
          <a:bodyPr/>
          <a:lstStyle/>
          <a:p>
            <a:fld id="{B7E7695C-FCF1-4AA0-9B93-7941FED13DC4}" type="slidenum">
              <a:rPr lang="en-US" smtClean="0"/>
              <a:pPr/>
              <a:t>14</a:t>
            </a:fld>
            <a:endParaRPr lang="en-US"/>
          </a:p>
        </p:txBody>
      </p:sp>
    </p:spTree>
    <p:extLst>
      <p:ext uri="{BB962C8B-B14F-4D97-AF65-F5344CB8AC3E}">
        <p14:creationId xmlns:p14="http://schemas.microsoft.com/office/powerpoint/2010/main" val="3618182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descr="一張含有 螢幕擷取畫面, 藍色, 設計 的圖片&#10;&#10;自動產生的描述">
            <a:extLst>
              <a:ext uri="{FF2B5EF4-FFF2-40B4-BE49-F238E27FC236}">
                <a16:creationId xmlns:a16="http://schemas.microsoft.com/office/drawing/2014/main" id="{A4C670BE-27E8-3CA2-F936-D7C4327E0688}"/>
              </a:ext>
            </a:extLst>
          </p:cNvPr>
          <p:cNvPicPr>
            <a:picLocks noGrp="1" noChangeAspect="1"/>
          </p:cNvPicPr>
          <p:nvPr>
            <p:ph sz="quarter" idx="29"/>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標題 1">
            <a:extLst>
              <a:ext uri="{FF2B5EF4-FFF2-40B4-BE49-F238E27FC236}">
                <a16:creationId xmlns:a16="http://schemas.microsoft.com/office/drawing/2014/main" id="{04EE0913-64EC-293C-79EB-A0EA09B8CD01}"/>
              </a:ext>
            </a:extLst>
          </p:cNvPr>
          <p:cNvSpPr>
            <a:spLocks noGrp="1"/>
          </p:cNvSpPr>
          <p:nvPr>
            <p:ph type="title"/>
          </p:nvPr>
        </p:nvSpPr>
        <p:spPr/>
        <p:txBody>
          <a:bodyPr>
            <a:noAutofit/>
          </a:bodyPr>
          <a:lstStyle/>
          <a:p>
            <a:r>
              <a:rPr lang="en-US" altLang="zh-TW" sz="4800" b="1" dirty="0">
                <a:solidFill>
                  <a:schemeClr val="bg1"/>
                </a:solidFill>
                <a:latin typeface="Microsoft Uighur" panose="02000000000000000000" pitchFamily="2" charset="-78"/>
                <a:cs typeface="Microsoft Uighur" panose="02000000000000000000" pitchFamily="2" charset="-78"/>
              </a:rPr>
              <a:t>Outline</a:t>
            </a:r>
            <a:endParaRPr lang="zh-TW" altLang="en-US" sz="4800" dirty="0">
              <a:latin typeface="Microsoft Uighur" panose="02000000000000000000" pitchFamily="2" charset="-78"/>
              <a:cs typeface="Microsoft Uighur" panose="02000000000000000000" pitchFamily="2" charset="-78"/>
            </a:endParaRPr>
          </a:p>
        </p:txBody>
      </p:sp>
      <p:sp>
        <p:nvSpPr>
          <p:cNvPr id="7" name="文字方塊 6">
            <a:extLst>
              <a:ext uri="{FF2B5EF4-FFF2-40B4-BE49-F238E27FC236}">
                <a16:creationId xmlns:a16="http://schemas.microsoft.com/office/drawing/2014/main" id="{B922DD29-D299-DFD0-BEB4-36CA99775DF3}"/>
              </a:ext>
            </a:extLst>
          </p:cNvPr>
          <p:cNvSpPr txBox="1"/>
          <p:nvPr/>
        </p:nvSpPr>
        <p:spPr>
          <a:xfrm>
            <a:off x="1257162" y="1627775"/>
            <a:ext cx="8279655" cy="5139869"/>
          </a:xfrm>
          <a:prstGeom prst="rect">
            <a:avLst/>
          </a:prstGeom>
          <a:noFill/>
        </p:spPr>
        <p:txBody>
          <a:bodyPr wrap="square" rtlCol="0">
            <a:spAutoFit/>
          </a:bodyPr>
          <a:lstStyle/>
          <a:p>
            <a:pPr marL="457200" indent="-457200">
              <a:spcBef>
                <a:spcPts val="600"/>
              </a:spcBef>
              <a:buFont typeface="Arial" panose="020B0604020202020204" pitchFamily="34" charset="0"/>
              <a:buChar char="•"/>
            </a:pPr>
            <a:r>
              <a:rPr lang="en-US" altLang="zh-TW" sz="3200" dirty="0">
                <a:solidFill>
                  <a:schemeClr val="bg1"/>
                </a:solidFill>
                <a:latin typeface="Microsoft Uighur" panose="02000000000000000000" pitchFamily="2" charset="-78"/>
                <a:cs typeface="Microsoft Uighur" panose="02000000000000000000" pitchFamily="2" charset="-78"/>
              </a:rPr>
              <a:t>Self  Introduction</a:t>
            </a:r>
          </a:p>
          <a:p>
            <a:pPr marL="457200" indent="-457200">
              <a:spcBef>
                <a:spcPts val="600"/>
              </a:spcBef>
              <a:buFont typeface="Arial" panose="020B0604020202020204" pitchFamily="34" charset="0"/>
              <a:buChar char="•"/>
            </a:pPr>
            <a:r>
              <a:rPr lang="en-US" altLang="zh-TW" sz="3200" dirty="0">
                <a:solidFill>
                  <a:schemeClr val="bg1"/>
                </a:solidFill>
                <a:latin typeface="Microsoft Uighur" panose="02000000000000000000" pitchFamily="2" charset="-78"/>
                <a:cs typeface="Microsoft Uighur" panose="02000000000000000000" pitchFamily="2" charset="-78"/>
              </a:rPr>
              <a:t>What is OQC?</a:t>
            </a:r>
          </a:p>
          <a:p>
            <a:pPr marL="457200" indent="-457200">
              <a:spcBef>
                <a:spcPts val="600"/>
              </a:spcBef>
              <a:buFont typeface="Arial" panose="020B0604020202020204" pitchFamily="34" charset="0"/>
              <a:buChar char="•"/>
            </a:pPr>
            <a:r>
              <a:rPr lang="en-US" altLang="zh-TW" sz="3200" dirty="0">
                <a:solidFill>
                  <a:schemeClr val="bg1"/>
                </a:solidFill>
                <a:latin typeface="Microsoft Uighur" panose="02000000000000000000" pitchFamily="2" charset="-78"/>
                <a:cs typeface="Microsoft Uighur" panose="02000000000000000000" pitchFamily="2" charset="-78"/>
              </a:rPr>
              <a:t>Background</a:t>
            </a:r>
          </a:p>
          <a:p>
            <a:pPr marL="457200" indent="-457200">
              <a:spcBef>
                <a:spcPts val="600"/>
              </a:spcBef>
              <a:buFont typeface="Arial" panose="020B0604020202020204" pitchFamily="34" charset="0"/>
              <a:buChar char="•"/>
            </a:pPr>
            <a:r>
              <a:rPr lang="en-US" altLang="zh-TW" sz="3200" dirty="0">
                <a:solidFill>
                  <a:schemeClr val="bg1"/>
                </a:solidFill>
                <a:latin typeface="Microsoft Uighur" panose="02000000000000000000" pitchFamily="2" charset="-78"/>
                <a:cs typeface="Microsoft Uighur" panose="02000000000000000000" pitchFamily="2" charset="-78"/>
              </a:rPr>
              <a:t>Project purpose</a:t>
            </a:r>
          </a:p>
          <a:p>
            <a:pPr marL="457200" indent="-457200">
              <a:spcBef>
                <a:spcPts val="600"/>
              </a:spcBef>
              <a:buFont typeface="Arial" panose="020B0604020202020204" pitchFamily="34" charset="0"/>
              <a:buChar char="•"/>
            </a:pPr>
            <a:r>
              <a:rPr lang="en-US" altLang="zh-TW" sz="3200" dirty="0">
                <a:solidFill>
                  <a:schemeClr val="bg1"/>
                </a:solidFill>
                <a:latin typeface="Microsoft Uighur" panose="02000000000000000000" pitchFamily="2" charset="-78"/>
                <a:cs typeface="Microsoft Uighur" panose="02000000000000000000" pitchFamily="2" charset="-78"/>
              </a:rPr>
              <a:t>Process flow</a:t>
            </a:r>
            <a:endParaRPr lang="en-US" altLang="zh-TW" sz="3200" b="1" dirty="0">
              <a:solidFill>
                <a:schemeClr val="bg1"/>
              </a:solidFill>
              <a:latin typeface="Microsoft Uighur" panose="02000000000000000000" pitchFamily="2" charset="-78"/>
              <a:cs typeface="Microsoft Uighur" panose="02000000000000000000" pitchFamily="2" charset="-78"/>
            </a:endParaRPr>
          </a:p>
          <a:p>
            <a:pPr marL="457200" indent="-457200">
              <a:spcBef>
                <a:spcPts val="600"/>
              </a:spcBef>
              <a:buFont typeface="Arial" panose="020B0604020202020204" pitchFamily="34" charset="0"/>
              <a:buChar char="•"/>
            </a:pPr>
            <a:r>
              <a:rPr lang="en-US" altLang="zh-TW" sz="3200" dirty="0">
                <a:solidFill>
                  <a:schemeClr val="bg1"/>
                </a:solidFill>
                <a:latin typeface="Microsoft Uighur" panose="02000000000000000000" pitchFamily="2" charset="-78"/>
                <a:cs typeface="Microsoft Uighur" panose="02000000000000000000" pitchFamily="2" charset="-78"/>
              </a:rPr>
              <a:t>Method</a:t>
            </a:r>
          </a:p>
          <a:p>
            <a:pPr marL="457200" indent="-457200">
              <a:spcBef>
                <a:spcPts val="600"/>
              </a:spcBef>
              <a:buFont typeface="Arial" panose="020B0604020202020204" pitchFamily="34" charset="0"/>
              <a:buChar char="•"/>
            </a:pPr>
            <a:r>
              <a:rPr lang="en-US" altLang="zh-TW" sz="3200" dirty="0">
                <a:solidFill>
                  <a:schemeClr val="bg1"/>
                </a:solidFill>
                <a:latin typeface="Microsoft Uighur" panose="02000000000000000000" pitchFamily="2" charset="-78"/>
                <a:cs typeface="Microsoft Uighur" panose="02000000000000000000" pitchFamily="2" charset="-78"/>
              </a:rPr>
              <a:t>Conclusion</a:t>
            </a:r>
          </a:p>
          <a:p>
            <a:pPr marL="457200" indent="-457200">
              <a:spcBef>
                <a:spcPts val="600"/>
              </a:spcBef>
              <a:buFont typeface="Arial" panose="020B0604020202020204" pitchFamily="34" charset="0"/>
              <a:buChar char="•"/>
            </a:pPr>
            <a:r>
              <a:rPr lang="en-US" altLang="zh-TW" sz="3200" dirty="0">
                <a:solidFill>
                  <a:schemeClr val="bg1"/>
                </a:solidFill>
                <a:latin typeface="Microsoft Uighur" panose="02000000000000000000" pitchFamily="2" charset="-78"/>
                <a:cs typeface="Microsoft Uighur" panose="02000000000000000000" pitchFamily="2" charset="-78"/>
              </a:rPr>
              <a:t>AIADC &amp;</a:t>
            </a:r>
            <a:r>
              <a:rPr lang="zh-TW" altLang="en-US" sz="3200" dirty="0">
                <a:solidFill>
                  <a:schemeClr val="bg1"/>
                </a:solidFill>
                <a:latin typeface="Microsoft Uighur" panose="02000000000000000000" pitchFamily="2" charset="-78"/>
                <a:cs typeface="Microsoft Uighur" panose="02000000000000000000" pitchFamily="2" charset="-78"/>
              </a:rPr>
              <a:t> </a:t>
            </a:r>
            <a:r>
              <a:rPr lang="en-US" altLang="zh-TW" sz="3200" dirty="0">
                <a:solidFill>
                  <a:schemeClr val="bg1"/>
                </a:solidFill>
                <a:latin typeface="Microsoft Uighur" panose="02000000000000000000" pitchFamily="2" charset="-78"/>
                <a:cs typeface="Microsoft Uighur" panose="02000000000000000000" pitchFamily="2" charset="-78"/>
              </a:rPr>
              <a:t>OQC</a:t>
            </a:r>
            <a:r>
              <a:rPr lang="zh-TW" altLang="en-US" sz="3200" dirty="0">
                <a:solidFill>
                  <a:schemeClr val="bg1"/>
                </a:solidFill>
                <a:latin typeface="Microsoft Uighur" panose="02000000000000000000" pitchFamily="2" charset="-78"/>
                <a:cs typeface="Microsoft Uighur" panose="02000000000000000000" pitchFamily="2" charset="-78"/>
              </a:rPr>
              <a:t> </a:t>
            </a:r>
            <a:r>
              <a:rPr lang="en-US" altLang="zh-TW" sz="3200" dirty="0">
                <a:solidFill>
                  <a:schemeClr val="bg1"/>
                </a:solidFill>
                <a:latin typeface="Microsoft Uighur" panose="02000000000000000000" pitchFamily="2" charset="-78"/>
                <a:cs typeface="Microsoft Uighur" panose="02000000000000000000" pitchFamily="2" charset="-78"/>
              </a:rPr>
              <a:t>Collaboration </a:t>
            </a:r>
          </a:p>
          <a:p>
            <a:pPr marL="457200" indent="-457200">
              <a:spcBef>
                <a:spcPts val="600"/>
              </a:spcBef>
              <a:buFont typeface="Arial" panose="020B0604020202020204" pitchFamily="34" charset="0"/>
              <a:buChar char="•"/>
            </a:pPr>
            <a:r>
              <a:rPr lang="en-US" altLang="zh-TW" sz="3200" dirty="0">
                <a:solidFill>
                  <a:schemeClr val="bg1"/>
                </a:solidFill>
                <a:latin typeface="Microsoft Uighur" panose="02000000000000000000" pitchFamily="2" charset="-78"/>
                <a:cs typeface="Microsoft Uighur" panose="02000000000000000000" pitchFamily="2" charset="-78"/>
              </a:rPr>
              <a:t>Micron Life</a:t>
            </a:r>
          </a:p>
        </p:txBody>
      </p:sp>
      <p:pic>
        <p:nvPicPr>
          <p:cNvPr id="9" name="圖片 8" descr="一張含有 螢幕擷取畫面, 設計 的圖片&#10;&#10;自動產生的描述">
            <a:extLst>
              <a:ext uri="{FF2B5EF4-FFF2-40B4-BE49-F238E27FC236}">
                <a16:creationId xmlns:a16="http://schemas.microsoft.com/office/drawing/2014/main" id="{AD0EE00B-C228-0BB2-BF8E-4D5F06B8A2D6}"/>
              </a:ext>
            </a:extLst>
          </p:cNvPr>
          <p:cNvPicPr>
            <a:picLocks noChangeAspect="1"/>
          </p:cNvPicPr>
          <p:nvPr/>
        </p:nvPicPr>
        <p:blipFill rotWithShape="1">
          <a:blip r:embed="rId4">
            <a:extLst>
              <a:ext uri="{28A0092B-C50C-407E-A947-70E740481C1C}">
                <a14:useLocalDpi xmlns:a14="http://schemas.microsoft.com/office/drawing/2010/main" val="0"/>
              </a:ext>
            </a:extLst>
          </a:blip>
          <a:srcRect l="24760" r="50000" b="79553"/>
          <a:stretch/>
        </p:blipFill>
        <p:spPr>
          <a:xfrm>
            <a:off x="9881241" y="2494564"/>
            <a:ext cx="1624960" cy="1316422"/>
          </a:xfrm>
          <a:prstGeom prst="rect">
            <a:avLst/>
          </a:prstGeom>
        </p:spPr>
      </p:pic>
      <p:pic>
        <p:nvPicPr>
          <p:cNvPr id="13" name="圖片 12" descr="一張含有 電子產品, 螢幕擷取畫面, 電腦, 設計 的圖片&#10;&#10;自動產生的描述">
            <a:extLst>
              <a:ext uri="{FF2B5EF4-FFF2-40B4-BE49-F238E27FC236}">
                <a16:creationId xmlns:a16="http://schemas.microsoft.com/office/drawing/2014/main" id="{A7D1CEDA-4103-54F4-4EFD-DA01030F7D63}"/>
              </a:ext>
            </a:extLst>
          </p:cNvPr>
          <p:cNvPicPr>
            <a:picLocks noChangeAspect="1"/>
          </p:cNvPicPr>
          <p:nvPr/>
        </p:nvPicPr>
        <p:blipFill rotWithShape="1">
          <a:blip r:embed="rId5">
            <a:extLst>
              <a:ext uri="{28A0092B-C50C-407E-A947-70E740481C1C}">
                <a14:useLocalDpi xmlns:a14="http://schemas.microsoft.com/office/drawing/2010/main" val="0"/>
              </a:ext>
            </a:extLst>
          </a:blip>
          <a:srcRect l="72790" t="50000" b="30972"/>
          <a:stretch/>
        </p:blipFill>
        <p:spPr>
          <a:xfrm>
            <a:off x="9938392" y="3612451"/>
            <a:ext cx="1744968" cy="1304925"/>
          </a:xfrm>
          <a:prstGeom prst="rect">
            <a:avLst/>
          </a:prstGeom>
        </p:spPr>
      </p:pic>
      <p:pic>
        <p:nvPicPr>
          <p:cNvPr id="15" name="圖片 14" descr="一張含有 電子產品, 螢幕擷取畫面, 電腦, 設計 的圖片&#10;&#10;自動產生的描述">
            <a:extLst>
              <a:ext uri="{FF2B5EF4-FFF2-40B4-BE49-F238E27FC236}">
                <a16:creationId xmlns:a16="http://schemas.microsoft.com/office/drawing/2014/main" id="{980D8323-0522-3FFA-66B0-1079948533BD}"/>
              </a:ext>
            </a:extLst>
          </p:cNvPr>
          <p:cNvPicPr>
            <a:picLocks noChangeAspect="1"/>
          </p:cNvPicPr>
          <p:nvPr/>
        </p:nvPicPr>
        <p:blipFill rotWithShape="1">
          <a:blip r:embed="rId5">
            <a:extLst>
              <a:ext uri="{28A0092B-C50C-407E-A947-70E740481C1C}">
                <a14:useLocalDpi xmlns:a14="http://schemas.microsoft.com/office/drawing/2010/main" val="0"/>
              </a:ext>
            </a:extLst>
          </a:blip>
          <a:srcRect l="4997" t="29820" r="73318" b="53056"/>
          <a:stretch/>
        </p:blipFill>
        <p:spPr>
          <a:xfrm>
            <a:off x="10005203" y="4872357"/>
            <a:ext cx="1377036" cy="1162906"/>
          </a:xfrm>
          <a:prstGeom prst="rect">
            <a:avLst/>
          </a:prstGeom>
        </p:spPr>
      </p:pic>
      <p:pic>
        <p:nvPicPr>
          <p:cNvPr id="17" name="圖片 16" descr="一張含有 螢幕擷取畫面, 設計 的圖片&#10;&#10;自動產生的描述">
            <a:extLst>
              <a:ext uri="{FF2B5EF4-FFF2-40B4-BE49-F238E27FC236}">
                <a16:creationId xmlns:a16="http://schemas.microsoft.com/office/drawing/2014/main" id="{680C487B-61A1-5DA2-787E-CB933ED7493A}"/>
              </a:ext>
            </a:extLst>
          </p:cNvPr>
          <p:cNvPicPr>
            <a:picLocks noChangeAspect="1"/>
          </p:cNvPicPr>
          <p:nvPr/>
        </p:nvPicPr>
        <p:blipFill rotWithShape="1">
          <a:blip r:embed="rId4">
            <a:extLst>
              <a:ext uri="{28A0092B-C50C-407E-A947-70E740481C1C}">
                <a14:useLocalDpi xmlns:a14="http://schemas.microsoft.com/office/drawing/2010/main" val="0"/>
              </a:ext>
            </a:extLst>
          </a:blip>
          <a:srcRect l="74601" b="78435"/>
          <a:stretch/>
        </p:blipFill>
        <p:spPr>
          <a:xfrm>
            <a:off x="9938392" y="1470892"/>
            <a:ext cx="1514475" cy="1285875"/>
          </a:xfrm>
          <a:prstGeom prst="rect">
            <a:avLst/>
          </a:prstGeom>
        </p:spPr>
      </p:pic>
      <p:sp>
        <p:nvSpPr>
          <p:cNvPr id="4" name="Slide Number Placeholder 3">
            <a:extLst>
              <a:ext uri="{FF2B5EF4-FFF2-40B4-BE49-F238E27FC236}">
                <a16:creationId xmlns:a16="http://schemas.microsoft.com/office/drawing/2014/main" id="{0C834158-AA72-7580-5CC0-6D6100976E72}"/>
              </a:ext>
            </a:extLst>
          </p:cNvPr>
          <p:cNvSpPr>
            <a:spLocks noGrp="1"/>
          </p:cNvSpPr>
          <p:nvPr>
            <p:ph type="sldNum" sz="quarter" idx="12"/>
          </p:nvPr>
        </p:nvSpPr>
        <p:spPr/>
        <p:txBody>
          <a:bodyPr/>
          <a:lstStyle/>
          <a:p>
            <a:fld id="{B7E7695C-FCF1-4AA0-9B93-7941FED13DC4}" type="slidenum">
              <a:rPr lang="en-US" smtClean="0"/>
              <a:pPr/>
              <a:t>2</a:t>
            </a:fld>
            <a:endParaRPr lang="en-US"/>
          </a:p>
        </p:txBody>
      </p:sp>
    </p:spTree>
    <p:extLst>
      <p:ext uri="{BB962C8B-B14F-4D97-AF65-F5344CB8AC3E}">
        <p14:creationId xmlns:p14="http://schemas.microsoft.com/office/powerpoint/2010/main" val="269980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圖片 36">
            <a:extLst>
              <a:ext uri="{FF2B5EF4-FFF2-40B4-BE49-F238E27FC236}">
                <a16:creationId xmlns:a16="http://schemas.microsoft.com/office/drawing/2014/main" id="{38FAB271-0E8F-C2CD-48A5-4E0BB7C7B2E1}"/>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7999"/>
          </a:xfrm>
          <a:prstGeom prst="rect">
            <a:avLst/>
          </a:prstGeom>
        </p:spPr>
      </p:pic>
      <p:sp>
        <p:nvSpPr>
          <p:cNvPr id="2" name="標題 1">
            <a:extLst>
              <a:ext uri="{FF2B5EF4-FFF2-40B4-BE49-F238E27FC236}">
                <a16:creationId xmlns:a16="http://schemas.microsoft.com/office/drawing/2014/main" id="{66F4461E-B1F2-29A3-084A-54F448D6BA16}"/>
              </a:ext>
            </a:extLst>
          </p:cNvPr>
          <p:cNvSpPr>
            <a:spLocks noGrp="1"/>
          </p:cNvSpPr>
          <p:nvPr>
            <p:ph type="title"/>
          </p:nvPr>
        </p:nvSpPr>
        <p:spPr/>
        <p:txBody>
          <a:bodyPr>
            <a:noAutofit/>
          </a:bodyPr>
          <a:lstStyle/>
          <a:p>
            <a:r>
              <a:rPr lang="en-US" altLang="zh-TW" sz="4800" dirty="0">
                <a:solidFill>
                  <a:schemeClr val="bg1"/>
                </a:solidFill>
                <a:latin typeface="Microsoft Uighur" panose="02000000000000000000" pitchFamily="2" charset="-78"/>
                <a:cs typeface="Microsoft Uighur" panose="02000000000000000000" pitchFamily="2" charset="-78"/>
              </a:rPr>
              <a:t>Self  Introduction</a:t>
            </a:r>
            <a:br>
              <a:rPr lang="en-US" altLang="zh-TW" sz="4800" dirty="0">
                <a:solidFill>
                  <a:schemeClr val="bg1"/>
                </a:solidFill>
                <a:latin typeface="Microsoft Uighur" panose="02000000000000000000" pitchFamily="2" charset="-78"/>
                <a:cs typeface="Microsoft Uighur" panose="02000000000000000000" pitchFamily="2" charset="-78"/>
              </a:rPr>
            </a:br>
            <a:endParaRPr lang="zh-TW" altLang="en-US" sz="4800" dirty="0">
              <a:solidFill>
                <a:schemeClr val="bg1"/>
              </a:solidFill>
              <a:latin typeface="Microsoft Uighur" panose="02000000000000000000" pitchFamily="2" charset="-78"/>
              <a:cs typeface="Microsoft Uighur" panose="02000000000000000000" pitchFamily="2" charset="-78"/>
            </a:endParaRPr>
          </a:p>
        </p:txBody>
      </p:sp>
      <p:sp>
        <p:nvSpPr>
          <p:cNvPr id="9" name="文字方塊 8">
            <a:extLst>
              <a:ext uri="{FF2B5EF4-FFF2-40B4-BE49-F238E27FC236}">
                <a16:creationId xmlns:a16="http://schemas.microsoft.com/office/drawing/2014/main" id="{E2BC0E95-F52E-7706-6B7D-17E285B3F1A0}"/>
              </a:ext>
            </a:extLst>
          </p:cNvPr>
          <p:cNvSpPr txBox="1"/>
          <p:nvPr/>
        </p:nvSpPr>
        <p:spPr>
          <a:xfrm>
            <a:off x="1807806" y="4337948"/>
            <a:ext cx="8629285" cy="2246769"/>
          </a:xfrm>
          <a:prstGeom prst="rect">
            <a:avLst/>
          </a:prstGeom>
          <a:noFill/>
        </p:spPr>
        <p:txBody>
          <a:bodyPr wrap="none" rtlCol="0">
            <a:spAutoFit/>
          </a:bodyPr>
          <a:lstStyle/>
          <a:p>
            <a:r>
              <a:rPr lang="en-US" altLang="zh-TW" sz="2800" dirty="0">
                <a:solidFill>
                  <a:schemeClr val="bg1"/>
                </a:solidFill>
                <a:latin typeface="Microsoft Uighur" panose="02000000000000000000" pitchFamily="2" charset="-78"/>
                <a:cs typeface="Microsoft Uighur" panose="02000000000000000000" pitchFamily="2" charset="-78"/>
              </a:rPr>
              <a:t>01. 23. 2001</a:t>
            </a:r>
          </a:p>
          <a:p>
            <a:r>
              <a:rPr lang="en-US" altLang="zh-TW" sz="2800" dirty="0">
                <a:solidFill>
                  <a:schemeClr val="bg1"/>
                </a:solidFill>
                <a:latin typeface="Microsoft Uighur" panose="02000000000000000000" pitchFamily="2" charset="-78"/>
                <a:cs typeface="Microsoft Uighur" panose="02000000000000000000" pitchFamily="2" charset="-78"/>
              </a:rPr>
              <a:t>Age : 23y</a:t>
            </a:r>
          </a:p>
          <a:p>
            <a:r>
              <a:rPr lang="en-US" altLang="zh-TW" sz="2800" dirty="0">
                <a:solidFill>
                  <a:schemeClr val="bg1"/>
                </a:solidFill>
                <a:latin typeface="Microsoft Uighur" panose="02000000000000000000" pitchFamily="2" charset="-78"/>
                <a:cs typeface="Microsoft Uighur" panose="02000000000000000000" pitchFamily="2" charset="-78"/>
              </a:rPr>
              <a:t>Hometown : Tainan</a:t>
            </a:r>
          </a:p>
          <a:p>
            <a:r>
              <a:rPr lang="en-US" altLang="zh-TW" sz="2800" dirty="0">
                <a:solidFill>
                  <a:schemeClr val="bg1"/>
                </a:solidFill>
                <a:latin typeface="Microsoft Uighur" panose="02000000000000000000" pitchFamily="2" charset="-78"/>
                <a:cs typeface="Microsoft Uighur" panose="02000000000000000000" pitchFamily="2" charset="-78"/>
              </a:rPr>
              <a:t>Master’s degree : NCHU/EE – Image Processing / Inpainting</a:t>
            </a:r>
          </a:p>
          <a:p>
            <a:r>
              <a:rPr lang="en-US" altLang="zh-TW" sz="2800" dirty="0">
                <a:solidFill>
                  <a:schemeClr val="bg1"/>
                </a:solidFill>
                <a:latin typeface="Microsoft Uighur" panose="02000000000000000000" pitchFamily="2" charset="-78"/>
                <a:cs typeface="Microsoft Uighur" panose="02000000000000000000" pitchFamily="2" charset="-78"/>
              </a:rPr>
              <a:t>Bachelor’ degree : YZU – 5G NR Physical channels and sequence properties-PDSCH</a:t>
            </a:r>
          </a:p>
        </p:txBody>
      </p:sp>
      <p:sp>
        <p:nvSpPr>
          <p:cNvPr id="20" name="矩形: 圓角 19">
            <a:extLst>
              <a:ext uri="{FF2B5EF4-FFF2-40B4-BE49-F238E27FC236}">
                <a16:creationId xmlns:a16="http://schemas.microsoft.com/office/drawing/2014/main" id="{2F928CEB-79B0-2371-A3E5-D92F3D755E96}"/>
              </a:ext>
            </a:extLst>
          </p:cNvPr>
          <p:cNvSpPr/>
          <p:nvPr/>
        </p:nvSpPr>
        <p:spPr>
          <a:xfrm>
            <a:off x="1625071" y="4075826"/>
            <a:ext cx="8759122" cy="2606351"/>
          </a:xfrm>
          <a:custGeom>
            <a:avLst/>
            <a:gdLst>
              <a:gd name="connsiteX0" fmla="*/ 0 w 8759122"/>
              <a:gd name="connsiteY0" fmla="*/ 434401 h 2606351"/>
              <a:gd name="connsiteX1" fmla="*/ 434401 w 8759122"/>
              <a:gd name="connsiteY1" fmla="*/ 0 h 2606351"/>
              <a:gd name="connsiteX2" fmla="*/ 855218 w 8759122"/>
              <a:gd name="connsiteY2" fmla="*/ 0 h 2606351"/>
              <a:gd name="connsiteX3" fmla="*/ 1276035 w 8759122"/>
              <a:gd name="connsiteY3" fmla="*/ 0 h 2606351"/>
              <a:gd name="connsiteX4" fmla="*/ 1696852 w 8759122"/>
              <a:gd name="connsiteY4" fmla="*/ 0 h 2606351"/>
              <a:gd name="connsiteX5" fmla="*/ 2275476 w 8759122"/>
              <a:gd name="connsiteY5" fmla="*/ 0 h 2606351"/>
              <a:gd name="connsiteX6" fmla="*/ 2775196 w 8759122"/>
              <a:gd name="connsiteY6" fmla="*/ 0 h 2606351"/>
              <a:gd name="connsiteX7" fmla="*/ 3196013 w 8759122"/>
              <a:gd name="connsiteY7" fmla="*/ 0 h 2606351"/>
              <a:gd name="connsiteX8" fmla="*/ 3774636 w 8759122"/>
              <a:gd name="connsiteY8" fmla="*/ 0 h 2606351"/>
              <a:gd name="connsiteX9" fmla="*/ 4274357 w 8759122"/>
              <a:gd name="connsiteY9" fmla="*/ 0 h 2606351"/>
              <a:gd name="connsiteX10" fmla="*/ 4931883 w 8759122"/>
              <a:gd name="connsiteY10" fmla="*/ 0 h 2606351"/>
              <a:gd name="connsiteX11" fmla="*/ 5589410 w 8759122"/>
              <a:gd name="connsiteY11" fmla="*/ 0 h 2606351"/>
              <a:gd name="connsiteX12" fmla="*/ 6404743 w 8759122"/>
              <a:gd name="connsiteY12" fmla="*/ 0 h 2606351"/>
              <a:gd name="connsiteX13" fmla="*/ 6983367 w 8759122"/>
              <a:gd name="connsiteY13" fmla="*/ 0 h 2606351"/>
              <a:gd name="connsiteX14" fmla="*/ 7719796 w 8759122"/>
              <a:gd name="connsiteY14" fmla="*/ 0 h 2606351"/>
              <a:gd name="connsiteX15" fmla="*/ 8324721 w 8759122"/>
              <a:gd name="connsiteY15" fmla="*/ 0 h 2606351"/>
              <a:gd name="connsiteX16" fmla="*/ 8759122 w 8759122"/>
              <a:gd name="connsiteY16" fmla="*/ 434401 h 2606351"/>
              <a:gd name="connsiteX17" fmla="*/ 8759122 w 8759122"/>
              <a:gd name="connsiteY17" fmla="*/ 978833 h 2606351"/>
              <a:gd name="connsiteX18" fmla="*/ 8759122 w 8759122"/>
              <a:gd name="connsiteY18" fmla="*/ 1505890 h 2606351"/>
              <a:gd name="connsiteX19" fmla="*/ 8759122 w 8759122"/>
              <a:gd name="connsiteY19" fmla="*/ 2171950 h 2606351"/>
              <a:gd name="connsiteX20" fmla="*/ 8324721 w 8759122"/>
              <a:gd name="connsiteY20" fmla="*/ 2606351 h 2606351"/>
              <a:gd name="connsiteX21" fmla="*/ 7746098 w 8759122"/>
              <a:gd name="connsiteY21" fmla="*/ 2606351 h 2606351"/>
              <a:gd name="connsiteX22" fmla="*/ 7009668 w 8759122"/>
              <a:gd name="connsiteY22" fmla="*/ 2606351 h 2606351"/>
              <a:gd name="connsiteX23" fmla="*/ 6273238 w 8759122"/>
              <a:gd name="connsiteY23" fmla="*/ 2606351 h 2606351"/>
              <a:gd name="connsiteX24" fmla="*/ 5694614 w 8759122"/>
              <a:gd name="connsiteY24" fmla="*/ 2606351 h 2606351"/>
              <a:gd name="connsiteX25" fmla="*/ 5273797 w 8759122"/>
              <a:gd name="connsiteY25" fmla="*/ 2606351 h 2606351"/>
              <a:gd name="connsiteX26" fmla="*/ 4852980 w 8759122"/>
              <a:gd name="connsiteY26" fmla="*/ 2606351 h 2606351"/>
              <a:gd name="connsiteX27" fmla="*/ 4037647 w 8759122"/>
              <a:gd name="connsiteY27" fmla="*/ 2606351 h 2606351"/>
              <a:gd name="connsiteX28" fmla="*/ 3222314 w 8759122"/>
              <a:gd name="connsiteY28" fmla="*/ 2606351 h 2606351"/>
              <a:gd name="connsiteX29" fmla="*/ 2406981 w 8759122"/>
              <a:gd name="connsiteY29" fmla="*/ 2606351 h 2606351"/>
              <a:gd name="connsiteX30" fmla="*/ 1828358 w 8759122"/>
              <a:gd name="connsiteY30" fmla="*/ 2606351 h 2606351"/>
              <a:gd name="connsiteX31" fmla="*/ 1170831 w 8759122"/>
              <a:gd name="connsiteY31" fmla="*/ 2606351 h 2606351"/>
              <a:gd name="connsiteX32" fmla="*/ 434401 w 8759122"/>
              <a:gd name="connsiteY32" fmla="*/ 2606351 h 2606351"/>
              <a:gd name="connsiteX33" fmla="*/ 0 w 8759122"/>
              <a:gd name="connsiteY33" fmla="*/ 2171950 h 2606351"/>
              <a:gd name="connsiteX34" fmla="*/ 0 w 8759122"/>
              <a:gd name="connsiteY34" fmla="*/ 1558016 h 2606351"/>
              <a:gd name="connsiteX35" fmla="*/ 0 w 8759122"/>
              <a:gd name="connsiteY35" fmla="*/ 1013584 h 2606351"/>
              <a:gd name="connsiteX36" fmla="*/ 0 w 8759122"/>
              <a:gd name="connsiteY36" fmla="*/ 434401 h 260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9122" h="2606351" extrusionOk="0">
                <a:moveTo>
                  <a:pt x="0" y="434401"/>
                </a:moveTo>
                <a:cubicBezTo>
                  <a:pt x="14227" y="156265"/>
                  <a:pt x="210215" y="40078"/>
                  <a:pt x="434401" y="0"/>
                </a:cubicBezTo>
                <a:cubicBezTo>
                  <a:pt x="531282" y="-34"/>
                  <a:pt x="764473" y="-2115"/>
                  <a:pt x="855218" y="0"/>
                </a:cubicBezTo>
                <a:cubicBezTo>
                  <a:pt x="945963" y="2115"/>
                  <a:pt x="1131168" y="12898"/>
                  <a:pt x="1276035" y="0"/>
                </a:cubicBezTo>
                <a:cubicBezTo>
                  <a:pt x="1420902" y="-12898"/>
                  <a:pt x="1519214" y="-10893"/>
                  <a:pt x="1696852" y="0"/>
                </a:cubicBezTo>
                <a:cubicBezTo>
                  <a:pt x="1874490" y="10893"/>
                  <a:pt x="2096430" y="25997"/>
                  <a:pt x="2275476" y="0"/>
                </a:cubicBezTo>
                <a:cubicBezTo>
                  <a:pt x="2454522" y="-25997"/>
                  <a:pt x="2616414" y="9341"/>
                  <a:pt x="2775196" y="0"/>
                </a:cubicBezTo>
                <a:cubicBezTo>
                  <a:pt x="2933978" y="-9341"/>
                  <a:pt x="3085154" y="-1477"/>
                  <a:pt x="3196013" y="0"/>
                </a:cubicBezTo>
                <a:cubicBezTo>
                  <a:pt x="3306872" y="1477"/>
                  <a:pt x="3598329" y="-28822"/>
                  <a:pt x="3774636" y="0"/>
                </a:cubicBezTo>
                <a:cubicBezTo>
                  <a:pt x="3950943" y="28822"/>
                  <a:pt x="4115543" y="-10101"/>
                  <a:pt x="4274357" y="0"/>
                </a:cubicBezTo>
                <a:cubicBezTo>
                  <a:pt x="4433171" y="10101"/>
                  <a:pt x="4767740" y="-30665"/>
                  <a:pt x="4931883" y="0"/>
                </a:cubicBezTo>
                <a:cubicBezTo>
                  <a:pt x="5096026" y="30665"/>
                  <a:pt x="5340815" y="18115"/>
                  <a:pt x="5589410" y="0"/>
                </a:cubicBezTo>
                <a:cubicBezTo>
                  <a:pt x="5838005" y="-18115"/>
                  <a:pt x="6213711" y="-28759"/>
                  <a:pt x="6404743" y="0"/>
                </a:cubicBezTo>
                <a:cubicBezTo>
                  <a:pt x="6595775" y="28759"/>
                  <a:pt x="6817448" y="-22898"/>
                  <a:pt x="6983367" y="0"/>
                </a:cubicBezTo>
                <a:cubicBezTo>
                  <a:pt x="7149286" y="22898"/>
                  <a:pt x="7552504" y="-2276"/>
                  <a:pt x="7719796" y="0"/>
                </a:cubicBezTo>
                <a:cubicBezTo>
                  <a:pt x="7887088" y="2276"/>
                  <a:pt x="8065630" y="-4070"/>
                  <a:pt x="8324721" y="0"/>
                </a:cubicBezTo>
                <a:cubicBezTo>
                  <a:pt x="8540393" y="33767"/>
                  <a:pt x="8750790" y="212970"/>
                  <a:pt x="8759122" y="434401"/>
                </a:cubicBezTo>
                <a:cubicBezTo>
                  <a:pt x="8747698" y="616185"/>
                  <a:pt x="8770705" y="709467"/>
                  <a:pt x="8759122" y="978833"/>
                </a:cubicBezTo>
                <a:cubicBezTo>
                  <a:pt x="8747539" y="1248199"/>
                  <a:pt x="8759116" y="1254938"/>
                  <a:pt x="8759122" y="1505890"/>
                </a:cubicBezTo>
                <a:cubicBezTo>
                  <a:pt x="8759128" y="1756842"/>
                  <a:pt x="8780262" y="1839105"/>
                  <a:pt x="8759122" y="2171950"/>
                </a:cubicBezTo>
                <a:cubicBezTo>
                  <a:pt x="8786622" y="2380690"/>
                  <a:pt x="8591873" y="2613091"/>
                  <a:pt x="8324721" y="2606351"/>
                </a:cubicBezTo>
                <a:cubicBezTo>
                  <a:pt x="8055573" y="2615627"/>
                  <a:pt x="7992568" y="2586676"/>
                  <a:pt x="7746098" y="2606351"/>
                </a:cubicBezTo>
                <a:cubicBezTo>
                  <a:pt x="7499628" y="2626026"/>
                  <a:pt x="7202505" y="2634994"/>
                  <a:pt x="7009668" y="2606351"/>
                </a:cubicBezTo>
                <a:cubicBezTo>
                  <a:pt x="6816831" y="2577709"/>
                  <a:pt x="6516817" y="2621154"/>
                  <a:pt x="6273238" y="2606351"/>
                </a:cubicBezTo>
                <a:cubicBezTo>
                  <a:pt x="6029659" y="2591549"/>
                  <a:pt x="5831762" y="2617356"/>
                  <a:pt x="5694614" y="2606351"/>
                </a:cubicBezTo>
                <a:cubicBezTo>
                  <a:pt x="5557466" y="2595346"/>
                  <a:pt x="5451426" y="2624556"/>
                  <a:pt x="5273797" y="2606351"/>
                </a:cubicBezTo>
                <a:cubicBezTo>
                  <a:pt x="5096168" y="2588146"/>
                  <a:pt x="4986873" y="2600640"/>
                  <a:pt x="4852980" y="2606351"/>
                </a:cubicBezTo>
                <a:cubicBezTo>
                  <a:pt x="4719087" y="2612062"/>
                  <a:pt x="4406839" y="2572709"/>
                  <a:pt x="4037647" y="2606351"/>
                </a:cubicBezTo>
                <a:cubicBezTo>
                  <a:pt x="3668455" y="2639993"/>
                  <a:pt x="3553033" y="2647077"/>
                  <a:pt x="3222314" y="2606351"/>
                </a:cubicBezTo>
                <a:cubicBezTo>
                  <a:pt x="2891595" y="2565625"/>
                  <a:pt x="2730999" y="2572817"/>
                  <a:pt x="2406981" y="2606351"/>
                </a:cubicBezTo>
                <a:cubicBezTo>
                  <a:pt x="2082963" y="2639885"/>
                  <a:pt x="2088623" y="2580650"/>
                  <a:pt x="1828358" y="2606351"/>
                </a:cubicBezTo>
                <a:cubicBezTo>
                  <a:pt x="1568093" y="2632052"/>
                  <a:pt x="1351025" y="2626988"/>
                  <a:pt x="1170831" y="2606351"/>
                </a:cubicBezTo>
                <a:cubicBezTo>
                  <a:pt x="990637" y="2585714"/>
                  <a:pt x="689649" y="2592242"/>
                  <a:pt x="434401" y="2606351"/>
                </a:cubicBezTo>
                <a:cubicBezTo>
                  <a:pt x="189860" y="2616571"/>
                  <a:pt x="-34472" y="2417749"/>
                  <a:pt x="0" y="2171950"/>
                </a:cubicBezTo>
                <a:cubicBezTo>
                  <a:pt x="-5674" y="2043078"/>
                  <a:pt x="7930" y="1737484"/>
                  <a:pt x="0" y="1558016"/>
                </a:cubicBezTo>
                <a:cubicBezTo>
                  <a:pt x="-7930" y="1378548"/>
                  <a:pt x="14755" y="1151794"/>
                  <a:pt x="0" y="1013584"/>
                </a:cubicBezTo>
                <a:cubicBezTo>
                  <a:pt x="-14755" y="875374"/>
                  <a:pt x="6219" y="702098"/>
                  <a:pt x="0" y="434401"/>
                </a:cubicBezTo>
                <a:close/>
              </a:path>
            </a:pathLst>
          </a:custGeom>
          <a:noFill/>
          <a:ln>
            <a:solidFill>
              <a:srgbClr val="ADCDE6"/>
            </a:solidFill>
            <a:extLst>
              <a:ext uri="{C807C97D-BFC1-408E-A445-0C87EB9F89A2}">
                <ask:lineSketchStyleProps xmlns:ask="http://schemas.microsoft.com/office/drawing/2018/sketchyshapes" sd="1066159514">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314DF42F-4EB6-4D00-C9BA-EDBBA7EF6721}"/>
              </a:ext>
            </a:extLst>
          </p:cNvPr>
          <p:cNvSpPr/>
          <p:nvPr/>
        </p:nvSpPr>
        <p:spPr>
          <a:xfrm>
            <a:off x="1935361" y="3844732"/>
            <a:ext cx="1390650" cy="457200"/>
          </a:xfrm>
          <a:prstGeom prst="roundRect">
            <a:avLst/>
          </a:prstGeom>
          <a:solidFill>
            <a:schemeClr val="tx2">
              <a:lumMod val="50000"/>
              <a:lumOff val="50000"/>
            </a:schemeClr>
          </a:solidFill>
          <a:ln>
            <a:solidFill>
              <a:schemeClr val="tx2">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600" dirty="0">
                <a:solidFill>
                  <a:schemeClr val="bg1"/>
                </a:solidFill>
                <a:latin typeface="Microsoft Uighur" panose="02000000000000000000" pitchFamily="2" charset="-78"/>
                <a:cs typeface="Microsoft Uighur" panose="02000000000000000000" pitchFamily="2" charset="-78"/>
              </a:rPr>
              <a:t>About me</a:t>
            </a:r>
            <a:endParaRPr lang="zh-TW" altLang="en-US" sz="2600" dirty="0">
              <a:solidFill>
                <a:schemeClr val="bg1"/>
              </a:solidFill>
              <a:latin typeface="Microsoft Uighur" panose="02000000000000000000" pitchFamily="2" charset="-78"/>
              <a:cs typeface="Microsoft Uighur" panose="02000000000000000000" pitchFamily="2" charset="-78"/>
            </a:endParaRPr>
          </a:p>
        </p:txBody>
      </p:sp>
      <p:sp>
        <p:nvSpPr>
          <p:cNvPr id="26" name="文字方塊 25">
            <a:extLst>
              <a:ext uri="{FF2B5EF4-FFF2-40B4-BE49-F238E27FC236}">
                <a16:creationId xmlns:a16="http://schemas.microsoft.com/office/drawing/2014/main" id="{C6137F2B-3442-1DF9-BB5E-24EF607135F7}"/>
              </a:ext>
            </a:extLst>
          </p:cNvPr>
          <p:cNvSpPr txBox="1"/>
          <p:nvPr/>
        </p:nvSpPr>
        <p:spPr>
          <a:xfrm>
            <a:off x="6321488" y="1877737"/>
            <a:ext cx="2294218" cy="1384995"/>
          </a:xfrm>
          <a:prstGeom prst="rect">
            <a:avLst/>
          </a:prstGeom>
          <a:noFill/>
        </p:spPr>
        <p:txBody>
          <a:bodyPr wrap="none" rtlCol="0">
            <a:spAutoFit/>
          </a:bodyPr>
          <a:lstStyle/>
          <a:p>
            <a:pPr marL="457200" indent="-457200">
              <a:buFont typeface="Arial" panose="020B0604020202020204" pitchFamily="34" charset="0"/>
              <a:buChar char="•"/>
            </a:pPr>
            <a:r>
              <a:rPr lang="en-US" altLang="zh-TW" sz="2800" dirty="0">
                <a:solidFill>
                  <a:schemeClr val="bg1"/>
                </a:solidFill>
                <a:latin typeface="Microsoft Uighur" panose="02000000000000000000" pitchFamily="2" charset="-78"/>
                <a:cs typeface="Microsoft Uighur" panose="02000000000000000000" pitchFamily="2" charset="-78"/>
              </a:rPr>
              <a:t>Swimming</a:t>
            </a:r>
          </a:p>
          <a:p>
            <a:pPr marL="457200" indent="-457200">
              <a:buFont typeface="Arial" panose="020B0604020202020204" pitchFamily="34" charset="0"/>
              <a:buChar char="•"/>
            </a:pPr>
            <a:r>
              <a:rPr lang="en-US" altLang="zh-TW" sz="2800" dirty="0">
                <a:solidFill>
                  <a:schemeClr val="bg1"/>
                </a:solidFill>
                <a:latin typeface="Microsoft Uighur" panose="02000000000000000000" pitchFamily="2" charset="-78"/>
                <a:cs typeface="Microsoft Uighur" panose="02000000000000000000" pitchFamily="2" charset="-78"/>
              </a:rPr>
              <a:t>Free diving</a:t>
            </a:r>
          </a:p>
          <a:p>
            <a:pPr marL="457200" indent="-457200">
              <a:buFont typeface="Arial" panose="020B0604020202020204" pitchFamily="34" charset="0"/>
              <a:buChar char="•"/>
            </a:pPr>
            <a:r>
              <a:rPr lang="en-US" altLang="zh-TW" sz="2800" dirty="0">
                <a:solidFill>
                  <a:schemeClr val="bg1"/>
                </a:solidFill>
                <a:latin typeface="Microsoft Uighur" panose="02000000000000000000" pitchFamily="2" charset="-78"/>
                <a:cs typeface="Microsoft Uighur" panose="02000000000000000000" pitchFamily="2" charset="-78"/>
              </a:rPr>
              <a:t>Watching movie</a:t>
            </a:r>
          </a:p>
        </p:txBody>
      </p:sp>
      <p:pic>
        <p:nvPicPr>
          <p:cNvPr id="30" name="內容版面配置區 29" descr="一張含有 游泳, 水面下的, 鰭, 魚 的圖片">
            <a:extLst>
              <a:ext uri="{FF2B5EF4-FFF2-40B4-BE49-F238E27FC236}">
                <a16:creationId xmlns:a16="http://schemas.microsoft.com/office/drawing/2014/main" id="{36A3C3FD-ACD5-5A74-706F-67191FEC2E1B}"/>
              </a:ext>
            </a:extLst>
          </p:cNvPr>
          <p:cNvPicPr>
            <a:picLocks noGrp="1" noChangeAspect="1"/>
          </p:cNvPicPr>
          <p:nvPr>
            <p:ph sz="quarter" idx="29"/>
          </p:nvPr>
        </p:nvPicPr>
        <p:blipFill rotWithShape="1">
          <a:blip r:embed="rId4">
            <a:extLst>
              <a:ext uri="{28A0092B-C50C-407E-A947-70E740481C1C}">
                <a14:useLocalDpi xmlns:a14="http://schemas.microsoft.com/office/drawing/2010/main" val="0"/>
              </a:ext>
            </a:extLst>
          </a:blip>
          <a:srcRect l="2325" t="9310" r="-36" b="1913"/>
          <a:stretch/>
        </p:blipFill>
        <p:spPr>
          <a:xfrm>
            <a:off x="9723974" y="1136617"/>
            <a:ext cx="1898856" cy="2700000"/>
          </a:xfrm>
          <a:prstGeom prst="ellipse">
            <a:avLst/>
          </a:prstGeom>
          <a:ln>
            <a:noFill/>
          </a:ln>
          <a:effectLst>
            <a:softEdge rad="112500"/>
          </a:effectLst>
        </p:spPr>
      </p:pic>
      <p:pic>
        <p:nvPicPr>
          <p:cNvPr id="33" name="圖片 32" descr="一張含有 文字, 服裝, 戶外, 告示牌 的圖片&#10;&#10;自動產生的描述">
            <a:extLst>
              <a:ext uri="{FF2B5EF4-FFF2-40B4-BE49-F238E27FC236}">
                <a16:creationId xmlns:a16="http://schemas.microsoft.com/office/drawing/2014/main" id="{29ED85B5-271F-F1F7-13D8-A43B4009EF3D}"/>
              </a:ext>
            </a:extLst>
          </p:cNvPr>
          <p:cNvPicPr>
            <a:picLocks noChangeAspect="1"/>
          </p:cNvPicPr>
          <p:nvPr/>
        </p:nvPicPr>
        <p:blipFill rotWithShape="1">
          <a:blip r:embed="rId5">
            <a:extLst>
              <a:ext uri="{28A0092B-C50C-407E-A947-70E740481C1C}">
                <a14:useLocalDpi xmlns:a14="http://schemas.microsoft.com/office/drawing/2010/main" val="0"/>
              </a:ext>
            </a:extLst>
          </a:blip>
          <a:srcRect l="1062" t="25221" r="3115" b="13530"/>
          <a:stretch/>
        </p:blipFill>
        <p:spPr>
          <a:xfrm>
            <a:off x="764912" y="1091972"/>
            <a:ext cx="2044432" cy="2828138"/>
          </a:xfrm>
          <a:prstGeom prst="ellipse">
            <a:avLst/>
          </a:prstGeom>
          <a:ln>
            <a:noFill/>
          </a:ln>
          <a:effectLst>
            <a:softEdge rad="112500"/>
          </a:effectLst>
        </p:spPr>
      </p:pic>
      <p:sp>
        <p:nvSpPr>
          <p:cNvPr id="34" name="語音泡泡: 圓角矩形 33">
            <a:extLst>
              <a:ext uri="{FF2B5EF4-FFF2-40B4-BE49-F238E27FC236}">
                <a16:creationId xmlns:a16="http://schemas.microsoft.com/office/drawing/2014/main" id="{66731AD8-D26D-3A8D-23F8-970544AA47D0}"/>
              </a:ext>
            </a:extLst>
          </p:cNvPr>
          <p:cNvSpPr/>
          <p:nvPr/>
        </p:nvSpPr>
        <p:spPr>
          <a:xfrm>
            <a:off x="3062619" y="2373051"/>
            <a:ext cx="2563494" cy="1188299"/>
          </a:xfrm>
          <a:custGeom>
            <a:avLst/>
            <a:gdLst>
              <a:gd name="connsiteX0" fmla="*/ 0 w 2563494"/>
              <a:gd name="connsiteY0" fmla="*/ 198054 h 1188299"/>
              <a:gd name="connsiteX1" fmla="*/ 198054 w 2563494"/>
              <a:gd name="connsiteY1" fmla="*/ 0 h 1188299"/>
              <a:gd name="connsiteX2" fmla="*/ 427249 w 2563494"/>
              <a:gd name="connsiteY2" fmla="*/ 0 h 1188299"/>
              <a:gd name="connsiteX3" fmla="*/ 427249 w 2563494"/>
              <a:gd name="connsiteY3" fmla="*/ 0 h 1188299"/>
              <a:gd name="connsiteX4" fmla="*/ 1068123 w 2563494"/>
              <a:gd name="connsiteY4" fmla="*/ 0 h 1188299"/>
              <a:gd name="connsiteX5" fmla="*/ 1703808 w 2563494"/>
              <a:gd name="connsiteY5" fmla="*/ 0 h 1188299"/>
              <a:gd name="connsiteX6" fmla="*/ 2365440 w 2563494"/>
              <a:gd name="connsiteY6" fmla="*/ 0 h 1188299"/>
              <a:gd name="connsiteX7" fmla="*/ 2563494 w 2563494"/>
              <a:gd name="connsiteY7" fmla="*/ 198054 h 1188299"/>
              <a:gd name="connsiteX8" fmla="*/ 2563494 w 2563494"/>
              <a:gd name="connsiteY8" fmla="*/ 693174 h 1188299"/>
              <a:gd name="connsiteX9" fmla="*/ 2563494 w 2563494"/>
              <a:gd name="connsiteY9" fmla="*/ 693174 h 1188299"/>
              <a:gd name="connsiteX10" fmla="*/ 2563494 w 2563494"/>
              <a:gd name="connsiteY10" fmla="*/ 990249 h 1188299"/>
              <a:gd name="connsiteX11" fmla="*/ 2563494 w 2563494"/>
              <a:gd name="connsiteY11" fmla="*/ 990245 h 1188299"/>
              <a:gd name="connsiteX12" fmla="*/ 2365440 w 2563494"/>
              <a:gd name="connsiteY12" fmla="*/ 1188299 h 1188299"/>
              <a:gd name="connsiteX13" fmla="*/ 1755701 w 2563494"/>
              <a:gd name="connsiteY13" fmla="*/ 1188299 h 1188299"/>
              <a:gd name="connsiteX14" fmla="*/ 1068123 w 2563494"/>
              <a:gd name="connsiteY14" fmla="*/ 1188299 h 1188299"/>
              <a:gd name="connsiteX15" fmla="*/ 427249 w 2563494"/>
              <a:gd name="connsiteY15" fmla="*/ 1188299 h 1188299"/>
              <a:gd name="connsiteX16" fmla="*/ 427249 w 2563494"/>
              <a:gd name="connsiteY16" fmla="*/ 1188299 h 1188299"/>
              <a:gd name="connsiteX17" fmla="*/ 198054 w 2563494"/>
              <a:gd name="connsiteY17" fmla="*/ 1188299 h 1188299"/>
              <a:gd name="connsiteX18" fmla="*/ 0 w 2563494"/>
              <a:gd name="connsiteY18" fmla="*/ 990245 h 1188299"/>
              <a:gd name="connsiteX19" fmla="*/ 0 w 2563494"/>
              <a:gd name="connsiteY19" fmla="*/ 990249 h 1188299"/>
              <a:gd name="connsiteX20" fmla="*/ -154169 w 2563494"/>
              <a:gd name="connsiteY20" fmla="*/ 828233 h 1188299"/>
              <a:gd name="connsiteX21" fmla="*/ 0 w 2563494"/>
              <a:gd name="connsiteY21" fmla="*/ 693174 h 1188299"/>
              <a:gd name="connsiteX22" fmla="*/ 0 w 2563494"/>
              <a:gd name="connsiteY22" fmla="*/ 198054 h 118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3494" h="1188299" extrusionOk="0">
                <a:moveTo>
                  <a:pt x="0" y="198054"/>
                </a:moveTo>
                <a:cubicBezTo>
                  <a:pt x="-11399" y="81641"/>
                  <a:pt x="77406" y="4228"/>
                  <a:pt x="198054" y="0"/>
                </a:cubicBezTo>
                <a:cubicBezTo>
                  <a:pt x="312512" y="6391"/>
                  <a:pt x="326193" y="5464"/>
                  <a:pt x="427249" y="0"/>
                </a:cubicBezTo>
                <a:lnTo>
                  <a:pt x="427249" y="0"/>
                </a:lnTo>
                <a:cubicBezTo>
                  <a:pt x="724522" y="7599"/>
                  <a:pt x="801373" y="19261"/>
                  <a:pt x="1068123" y="0"/>
                </a:cubicBezTo>
                <a:cubicBezTo>
                  <a:pt x="1339473" y="14444"/>
                  <a:pt x="1444058" y="-29882"/>
                  <a:pt x="1703808" y="0"/>
                </a:cubicBezTo>
                <a:cubicBezTo>
                  <a:pt x="1963559" y="29882"/>
                  <a:pt x="2118676" y="-30785"/>
                  <a:pt x="2365440" y="0"/>
                </a:cubicBezTo>
                <a:cubicBezTo>
                  <a:pt x="2469557" y="4957"/>
                  <a:pt x="2561898" y="73448"/>
                  <a:pt x="2563494" y="198054"/>
                </a:cubicBezTo>
                <a:cubicBezTo>
                  <a:pt x="2555573" y="398951"/>
                  <a:pt x="2563974" y="486298"/>
                  <a:pt x="2563494" y="693174"/>
                </a:cubicBezTo>
                <a:lnTo>
                  <a:pt x="2563494" y="693174"/>
                </a:lnTo>
                <a:cubicBezTo>
                  <a:pt x="2572457" y="822944"/>
                  <a:pt x="2565170" y="895744"/>
                  <a:pt x="2563494" y="990249"/>
                </a:cubicBezTo>
                <a:lnTo>
                  <a:pt x="2563494" y="990245"/>
                </a:lnTo>
                <a:cubicBezTo>
                  <a:pt x="2568714" y="1107398"/>
                  <a:pt x="2475436" y="1194660"/>
                  <a:pt x="2365440" y="1188299"/>
                </a:cubicBezTo>
                <a:cubicBezTo>
                  <a:pt x="2209009" y="1193772"/>
                  <a:pt x="2045268" y="1212466"/>
                  <a:pt x="1755701" y="1188299"/>
                </a:cubicBezTo>
                <a:cubicBezTo>
                  <a:pt x="1466134" y="1164132"/>
                  <a:pt x="1206385" y="1204327"/>
                  <a:pt x="1068123" y="1188299"/>
                </a:cubicBezTo>
                <a:cubicBezTo>
                  <a:pt x="935258" y="1173973"/>
                  <a:pt x="729891" y="1176864"/>
                  <a:pt x="427249" y="1188299"/>
                </a:cubicBezTo>
                <a:lnTo>
                  <a:pt x="427249" y="1188299"/>
                </a:lnTo>
                <a:cubicBezTo>
                  <a:pt x="376961" y="1197125"/>
                  <a:pt x="269414" y="1182886"/>
                  <a:pt x="198054" y="1188299"/>
                </a:cubicBezTo>
                <a:cubicBezTo>
                  <a:pt x="77454" y="1194849"/>
                  <a:pt x="-1980" y="1103168"/>
                  <a:pt x="0" y="990245"/>
                </a:cubicBezTo>
                <a:lnTo>
                  <a:pt x="0" y="990249"/>
                </a:lnTo>
                <a:cubicBezTo>
                  <a:pt x="-49848" y="946366"/>
                  <a:pt x="-114823" y="868393"/>
                  <a:pt x="-154169" y="828233"/>
                </a:cubicBezTo>
                <a:cubicBezTo>
                  <a:pt x="-100948" y="791678"/>
                  <a:pt x="-71392" y="746932"/>
                  <a:pt x="0" y="693174"/>
                </a:cubicBezTo>
                <a:cubicBezTo>
                  <a:pt x="-21267" y="543848"/>
                  <a:pt x="-19472" y="344425"/>
                  <a:pt x="0" y="198054"/>
                </a:cubicBezTo>
                <a:close/>
              </a:path>
            </a:pathLst>
          </a:custGeom>
          <a:noFill/>
          <a:ln w="22225" cap="flat" cmpd="sng" algn="ctr">
            <a:solidFill>
              <a:srgbClr val="ADCDE6"/>
            </a:solidFill>
            <a:prstDash val="solid"/>
            <a:round/>
            <a:headEnd type="none" w="med" len="med"/>
            <a:tailEnd type="none" w="med" len="med"/>
            <a:extLst>
              <a:ext uri="{C807C97D-BFC1-408E-A445-0C87EB9F89A2}">
                <ask:lineSketchStyleProps xmlns:ask="http://schemas.microsoft.com/office/drawing/2018/sketchyshapes" sd="1219033472">
                  <a:prstGeom prst="wedgeRoundRectCallout">
                    <a:avLst>
                      <a:gd name="adj1" fmla="val -56014"/>
                      <a:gd name="adj2" fmla="val 19699"/>
                      <a:gd name="adj3" fmla="val 16667"/>
                    </a:avLst>
                  </a:prstGeom>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tlCol="0" anchor="ctr"/>
          <a:lstStyle/>
          <a:p>
            <a:pPr algn="ctr"/>
            <a:endParaRPr lang="zh-TW" altLang="en-US" dirty="0"/>
          </a:p>
        </p:txBody>
      </p:sp>
      <p:sp>
        <p:nvSpPr>
          <p:cNvPr id="7" name="文字方塊 6">
            <a:extLst>
              <a:ext uri="{FF2B5EF4-FFF2-40B4-BE49-F238E27FC236}">
                <a16:creationId xmlns:a16="http://schemas.microsoft.com/office/drawing/2014/main" id="{2D84FA2A-CE5A-D02C-7248-12259BA3D90F}"/>
              </a:ext>
            </a:extLst>
          </p:cNvPr>
          <p:cNvSpPr txBox="1"/>
          <p:nvPr/>
        </p:nvSpPr>
        <p:spPr>
          <a:xfrm>
            <a:off x="3184433" y="2459368"/>
            <a:ext cx="2319866" cy="1015663"/>
          </a:xfrm>
          <a:prstGeom prst="rect">
            <a:avLst/>
          </a:prstGeom>
          <a:noFill/>
        </p:spPr>
        <p:txBody>
          <a:bodyPr wrap="none" rtlCol="0">
            <a:spAutoFit/>
          </a:bodyPr>
          <a:lstStyle/>
          <a:p>
            <a:r>
              <a:rPr lang="en-US" altLang="zh-TW" sz="3000" dirty="0">
                <a:solidFill>
                  <a:schemeClr val="bg1"/>
                </a:solidFill>
                <a:latin typeface="Microsoft Uighur" panose="02000000000000000000" pitchFamily="2" charset="-78"/>
                <a:cs typeface="Microsoft Uighur" panose="02000000000000000000" pitchFamily="2" charset="-78"/>
              </a:rPr>
              <a:t>Hello!</a:t>
            </a:r>
          </a:p>
          <a:p>
            <a:r>
              <a:rPr lang="en-US" altLang="zh-TW" sz="3000" dirty="0">
                <a:solidFill>
                  <a:schemeClr val="bg1"/>
                </a:solidFill>
                <a:latin typeface="Microsoft Uighur" panose="02000000000000000000" pitchFamily="2" charset="-78"/>
                <a:cs typeface="Microsoft Uighur" panose="02000000000000000000" pitchFamily="2" charset="-78"/>
              </a:rPr>
              <a:t>I’m Yi Ning Huang.</a:t>
            </a:r>
            <a:endParaRPr lang="zh-TW" altLang="en-US" sz="3000" dirty="0">
              <a:solidFill>
                <a:schemeClr val="bg1"/>
              </a:solidFill>
              <a:latin typeface="Microsoft Uighur" panose="02000000000000000000" pitchFamily="2" charset="-78"/>
              <a:cs typeface="Microsoft Uighur" panose="02000000000000000000" pitchFamily="2" charset="-78"/>
            </a:endParaRPr>
          </a:p>
        </p:txBody>
      </p:sp>
      <p:sp>
        <p:nvSpPr>
          <p:cNvPr id="36" name="矩形: 圓角 35">
            <a:extLst>
              <a:ext uri="{FF2B5EF4-FFF2-40B4-BE49-F238E27FC236}">
                <a16:creationId xmlns:a16="http://schemas.microsoft.com/office/drawing/2014/main" id="{39F62FAD-42B3-41E4-EAA0-A1A86CD7182C}"/>
              </a:ext>
            </a:extLst>
          </p:cNvPr>
          <p:cNvSpPr/>
          <p:nvPr/>
        </p:nvSpPr>
        <p:spPr>
          <a:xfrm>
            <a:off x="6195283" y="1509659"/>
            <a:ext cx="3401880" cy="1890864"/>
          </a:xfrm>
          <a:custGeom>
            <a:avLst/>
            <a:gdLst>
              <a:gd name="connsiteX0" fmla="*/ 0 w 3401880"/>
              <a:gd name="connsiteY0" fmla="*/ 315150 h 1890864"/>
              <a:gd name="connsiteX1" fmla="*/ 315150 w 3401880"/>
              <a:gd name="connsiteY1" fmla="*/ 0 h 1890864"/>
              <a:gd name="connsiteX2" fmla="*/ 1035761 w 3401880"/>
              <a:gd name="connsiteY2" fmla="*/ 0 h 1890864"/>
              <a:gd name="connsiteX3" fmla="*/ 1728656 w 3401880"/>
              <a:gd name="connsiteY3" fmla="*/ 0 h 1890864"/>
              <a:gd name="connsiteX4" fmla="*/ 2449267 w 3401880"/>
              <a:gd name="connsiteY4" fmla="*/ 0 h 1890864"/>
              <a:gd name="connsiteX5" fmla="*/ 3086730 w 3401880"/>
              <a:gd name="connsiteY5" fmla="*/ 0 h 1890864"/>
              <a:gd name="connsiteX6" fmla="*/ 3401880 w 3401880"/>
              <a:gd name="connsiteY6" fmla="*/ 315150 h 1890864"/>
              <a:gd name="connsiteX7" fmla="*/ 3401880 w 3401880"/>
              <a:gd name="connsiteY7" fmla="*/ 970643 h 1890864"/>
              <a:gd name="connsiteX8" fmla="*/ 3401880 w 3401880"/>
              <a:gd name="connsiteY8" fmla="*/ 1575714 h 1890864"/>
              <a:gd name="connsiteX9" fmla="*/ 3086730 w 3401880"/>
              <a:gd name="connsiteY9" fmla="*/ 1890864 h 1890864"/>
              <a:gd name="connsiteX10" fmla="*/ 2338403 w 3401880"/>
              <a:gd name="connsiteY10" fmla="*/ 1890864 h 1890864"/>
              <a:gd name="connsiteX11" fmla="*/ 1700940 w 3401880"/>
              <a:gd name="connsiteY11" fmla="*/ 1890864 h 1890864"/>
              <a:gd name="connsiteX12" fmla="*/ 1008045 w 3401880"/>
              <a:gd name="connsiteY12" fmla="*/ 1890864 h 1890864"/>
              <a:gd name="connsiteX13" fmla="*/ 315150 w 3401880"/>
              <a:gd name="connsiteY13" fmla="*/ 1890864 h 1890864"/>
              <a:gd name="connsiteX14" fmla="*/ 0 w 3401880"/>
              <a:gd name="connsiteY14" fmla="*/ 1575714 h 1890864"/>
              <a:gd name="connsiteX15" fmla="*/ 0 w 3401880"/>
              <a:gd name="connsiteY15" fmla="*/ 958038 h 1890864"/>
              <a:gd name="connsiteX16" fmla="*/ 0 w 3401880"/>
              <a:gd name="connsiteY16" fmla="*/ 315150 h 189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880" h="1890864" extrusionOk="0">
                <a:moveTo>
                  <a:pt x="0" y="315150"/>
                </a:moveTo>
                <a:cubicBezTo>
                  <a:pt x="3019" y="169778"/>
                  <a:pt x="162867" y="-6451"/>
                  <a:pt x="315150" y="0"/>
                </a:cubicBezTo>
                <a:cubicBezTo>
                  <a:pt x="568352" y="-30366"/>
                  <a:pt x="825445" y="7262"/>
                  <a:pt x="1035761" y="0"/>
                </a:cubicBezTo>
                <a:cubicBezTo>
                  <a:pt x="1246077" y="-7262"/>
                  <a:pt x="1434041" y="34178"/>
                  <a:pt x="1728656" y="0"/>
                </a:cubicBezTo>
                <a:cubicBezTo>
                  <a:pt x="2023272" y="-34178"/>
                  <a:pt x="2245014" y="10844"/>
                  <a:pt x="2449267" y="0"/>
                </a:cubicBezTo>
                <a:cubicBezTo>
                  <a:pt x="2653520" y="-10844"/>
                  <a:pt x="2945013" y="-31165"/>
                  <a:pt x="3086730" y="0"/>
                </a:cubicBezTo>
                <a:cubicBezTo>
                  <a:pt x="3269231" y="-9700"/>
                  <a:pt x="3400406" y="166945"/>
                  <a:pt x="3401880" y="315150"/>
                </a:cubicBezTo>
                <a:cubicBezTo>
                  <a:pt x="3426898" y="449826"/>
                  <a:pt x="3382174" y="745493"/>
                  <a:pt x="3401880" y="970643"/>
                </a:cubicBezTo>
                <a:cubicBezTo>
                  <a:pt x="3421586" y="1195793"/>
                  <a:pt x="3374783" y="1356262"/>
                  <a:pt x="3401880" y="1575714"/>
                </a:cubicBezTo>
                <a:cubicBezTo>
                  <a:pt x="3430548" y="1733848"/>
                  <a:pt x="3256904" y="1850997"/>
                  <a:pt x="3086730" y="1890864"/>
                </a:cubicBezTo>
                <a:cubicBezTo>
                  <a:pt x="2764422" y="1853772"/>
                  <a:pt x="2605753" y="1873629"/>
                  <a:pt x="2338403" y="1890864"/>
                </a:cubicBezTo>
                <a:cubicBezTo>
                  <a:pt x="2071053" y="1908099"/>
                  <a:pt x="1935791" y="1877004"/>
                  <a:pt x="1700940" y="1890864"/>
                </a:cubicBezTo>
                <a:cubicBezTo>
                  <a:pt x="1466089" y="1904724"/>
                  <a:pt x="1347328" y="1875959"/>
                  <a:pt x="1008045" y="1890864"/>
                </a:cubicBezTo>
                <a:cubicBezTo>
                  <a:pt x="668763" y="1905769"/>
                  <a:pt x="477688" y="1859525"/>
                  <a:pt x="315150" y="1890864"/>
                </a:cubicBezTo>
                <a:cubicBezTo>
                  <a:pt x="114743" y="1878654"/>
                  <a:pt x="-27302" y="1758673"/>
                  <a:pt x="0" y="1575714"/>
                </a:cubicBezTo>
                <a:cubicBezTo>
                  <a:pt x="15658" y="1395931"/>
                  <a:pt x="-25085" y="1126028"/>
                  <a:pt x="0" y="958038"/>
                </a:cubicBezTo>
                <a:cubicBezTo>
                  <a:pt x="25085" y="790048"/>
                  <a:pt x="4781" y="456116"/>
                  <a:pt x="0" y="315150"/>
                </a:cubicBezTo>
                <a:close/>
              </a:path>
            </a:pathLst>
          </a:custGeom>
          <a:noFill/>
          <a:ln>
            <a:solidFill>
              <a:srgbClr val="ADCDE6"/>
            </a:solidFill>
            <a:extLst>
              <a:ext uri="{C807C97D-BFC1-408E-A445-0C87EB9F89A2}">
                <ask:lineSketchStyleProps xmlns:ask="http://schemas.microsoft.com/office/drawing/2018/sketchyshapes" sd="3301156614">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7107EB9B-3B0A-01F6-0FC3-919D14D068C4}"/>
              </a:ext>
            </a:extLst>
          </p:cNvPr>
          <p:cNvSpPr/>
          <p:nvPr/>
        </p:nvSpPr>
        <p:spPr>
          <a:xfrm>
            <a:off x="6505571" y="1291668"/>
            <a:ext cx="1390650" cy="457200"/>
          </a:xfrm>
          <a:prstGeom prst="roundRect">
            <a:avLst/>
          </a:prstGeom>
          <a:solidFill>
            <a:schemeClr val="tx2">
              <a:lumMod val="50000"/>
              <a:lumOff val="50000"/>
            </a:schemeClr>
          </a:solidFill>
          <a:ln>
            <a:solidFill>
              <a:schemeClr val="tx2">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600" dirty="0">
                <a:solidFill>
                  <a:schemeClr val="bg1"/>
                </a:solidFill>
                <a:latin typeface="Microsoft Uighur" panose="02000000000000000000" pitchFamily="2" charset="-78"/>
                <a:cs typeface="Microsoft Uighur" panose="02000000000000000000" pitchFamily="2" charset="-78"/>
              </a:rPr>
              <a:t>Hobbies</a:t>
            </a:r>
            <a:endParaRPr lang="zh-TW" altLang="en-US" sz="2600" dirty="0">
              <a:solidFill>
                <a:schemeClr val="bg1"/>
              </a:solidFill>
              <a:latin typeface="Microsoft Uighur" panose="02000000000000000000" pitchFamily="2" charset="-78"/>
              <a:cs typeface="Microsoft Uighur" panose="02000000000000000000" pitchFamily="2" charset="-78"/>
            </a:endParaRPr>
          </a:p>
        </p:txBody>
      </p:sp>
      <p:sp>
        <p:nvSpPr>
          <p:cNvPr id="3" name="Slide Number Placeholder 2">
            <a:extLst>
              <a:ext uri="{FF2B5EF4-FFF2-40B4-BE49-F238E27FC236}">
                <a16:creationId xmlns:a16="http://schemas.microsoft.com/office/drawing/2014/main" id="{59AE0729-B766-6175-2E4A-27EF0A67A0A9}"/>
              </a:ext>
            </a:extLst>
          </p:cNvPr>
          <p:cNvSpPr>
            <a:spLocks noGrp="1"/>
          </p:cNvSpPr>
          <p:nvPr>
            <p:ph type="sldNum" sz="quarter" idx="12"/>
          </p:nvPr>
        </p:nvSpPr>
        <p:spPr/>
        <p:txBody>
          <a:bodyPr/>
          <a:lstStyle/>
          <a:p>
            <a:fld id="{B7E7695C-FCF1-4AA0-9B93-7941FED13DC4}" type="slidenum">
              <a:rPr lang="en-US" smtClean="0"/>
              <a:pPr/>
              <a:t>3</a:t>
            </a:fld>
            <a:endParaRPr lang="en-US"/>
          </a:p>
        </p:txBody>
      </p:sp>
    </p:spTree>
    <p:extLst>
      <p:ext uri="{BB962C8B-B14F-4D97-AF65-F5344CB8AC3E}">
        <p14:creationId xmlns:p14="http://schemas.microsoft.com/office/powerpoint/2010/main" val="259775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descr="一張含有 Web 的圖片">
            <a:extLst>
              <a:ext uri="{FF2B5EF4-FFF2-40B4-BE49-F238E27FC236}">
                <a16:creationId xmlns:a16="http://schemas.microsoft.com/office/drawing/2014/main" id="{601E34A6-2126-E699-158F-F1A479716A64}"/>
              </a:ext>
            </a:extLst>
          </p:cNvPr>
          <p:cNvPicPr>
            <a:picLocks noGrp="1" noChangeAspect="1"/>
          </p:cNvPicPr>
          <p:nvPr>
            <p:ph sz="quarter" idx="29"/>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標題 1">
            <a:extLst>
              <a:ext uri="{FF2B5EF4-FFF2-40B4-BE49-F238E27FC236}">
                <a16:creationId xmlns:a16="http://schemas.microsoft.com/office/drawing/2014/main" id="{27386F20-59EE-8140-152C-99E19DCC1E83}"/>
              </a:ext>
            </a:extLst>
          </p:cNvPr>
          <p:cNvSpPr>
            <a:spLocks noGrp="1"/>
          </p:cNvSpPr>
          <p:nvPr>
            <p:ph type="title"/>
          </p:nvPr>
        </p:nvSpPr>
        <p:spPr/>
        <p:txBody>
          <a:bodyPr>
            <a:noAutofit/>
          </a:bodyPr>
          <a:lstStyle/>
          <a:p>
            <a:r>
              <a:rPr lang="en-US" altLang="zh-TW" sz="4600" b="1" dirty="0">
                <a:solidFill>
                  <a:schemeClr val="bg1"/>
                </a:solidFill>
                <a:latin typeface="Microsoft Uighur" panose="02000000000000000000" pitchFamily="2" charset="-78"/>
                <a:cs typeface="Microsoft Uighur" panose="02000000000000000000" pitchFamily="2" charset="-78"/>
              </a:rPr>
              <a:t>What is OQC (Outgoing Quality Control)</a:t>
            </a:r>
            <a:endParaRPr lang="zh-TW" altLang="en-US" sz="4600" b="1" dirty="0">
              <a:solidFill>
                <a:schemeClr val="bg1"/>
              </a:solidFill>
              <a:latin typeface="Microsoft Uighur" panose="02000000000000000000" pitchFamily="2" charset="-78"/>
              <a:cs typeface="Microsoft Uighur" panose="02000000000000000000" pitchFamily="2" charset="-78"/>
            </a:endParaRPr>
          </a:p>
        </p:txBody>
      </p:sp>
      <p:sp>
        <p:nvSpPr>
          <p:cNvPr id="7" name="Content Placeholder 2">
            <a:extLst>
              <a:ext uri="{FF2B5EF4-FFF2-40B4-BE49-F238E27FC236}">
                <a16:creationId xmlns:a16="http://schemas.microsoft.com/office/drawing/2014/main" id="{843FAC12-0DDA-E71E-8286-21DA413C3D16}"/>
              </a:ext>
            </a:extLst>
          </p:cNvPr>
          <p:cNvSpPr txBox="1">
            <a:spLocks/>
          </p:cNvSpPr>
          <p:nvPr/>
        </p:nvSpPr>
        <p:spPr>
          <a:xfrm>
            <a:off x="889479" y="1713089"/>
            <a:ext cx="5033960" cy="3438939"/>
          </a:xfrm>
          <a:prstGeom prst="rect">
            <a:avLst/>
          </a:prstGeom>
        </p:spPr>
        <p:txBody>
          <a:bodyPr/>
          <a:lstStyle>
            <a:lvl1pPr marL="182880" marR="0" indent="-182880" algn="l" defTabSz="914400" rtl="0" eaLnBrk="1" fontAlgn="auto" latinLnBrk="0" hangingPunct="1">
              <a:lnSpc>
                <a:spcPct val="100000"/>
              </a:lnSpc>
              <a:spcBef>
                <a:spcPts val="0"/>
              </a:spcBef>
              <a:spcAft>
                <a:spcPts val="0"/>
              </a:spcAft>
              <a:buClrTx/>
              <a:buSzPct val="75000"/>
              <a:buFont typeface="Wingdings" pitchFamily="2" charset="2"/>
              <a:buChar char="§"/>
              <a:tabLst/>
              <a:defRPr sz="2000" b="0" kern="1200" spc="0" baseline="0">
                <a:solidFill>
                  <a:schemeClr val="tx1"/>
                </a:solidFill>
                <a:latin typeface="+mn-lt"/>
                <a:ea typeface="+mn-ea"/>
                <a:cs typeface="+mn-cs"/>
              </a:defRPr>
            </a:lvl1pPr>
            <a:lvl2pPr marL="45720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800" b="0" kern="1200" spc="0" baseline="0">
                <a:solidFill>
                  <a:schemeClr val="tx1"/>
                </a:solidFill>
                <a:latin typeface="+mn-lt"/>
                <a:ea typeface="+mn-ea"/>
                <a:cs typeface="+mn-cs"/>
              </a:defRPr>
            </a:lvl2pPr>
            <a:lvl3pPr marL="73152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b="0" kern="1200" spc="0">
                <a:solidFill>
                  <a:schemeClr val="tx1"/>
                </a:solidFill>
                <a:latin typeface="+mn-lt"/>
                <a:ea typeface="+mn-ea"/>
                <a:cs typeface="+mn-cs"/>
              </a:defRPr>
            </a:lvl3pPr>
            <a:lvl4pPr marL="100584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400" b="0" kern="1200" spc="0">
                <a:solidFill>
                  <a:schemeClr val="tx1"/>
                </a:solidFill>
                <a:latin typeface="+mn-lt"/>
                <a:ea typeface="+mn-ea"/>
                <a:cs typeface="+mn-cs"/>
              </a:defRPr>
            </a:lvl4pPr>
            <a:lvl5pPr marL="128016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200" b="0" kern="1200" spc="0">
                <a:solidFill>
                  <a:schemeClr val="tx1"/>
                </a:solidFill>
                <a:latin typeface="+mn-lt"/>
                <a:ea typeface="+mn-ea"/>
                <a:cs typeface="+mn-cs"/>
              </a:defRPr>
            </a:lvl5pPr>
            <a:lvl6pPr marL="54864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kern="1200">
                <a:solidFill>
                  <a:srgbClr val="000000"/>
                </a:solidFill>
                <a:latin typeface="+mn-lt"/>
                <a:ea typeface="+mn-ea"/>
                <a:cs typeface="+mn-cs"/>
              </a:defRPr>
            </a:lvl6pPr>
            <a:lvl7pPr marL="73152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600" b="0" kern="1200">
                <a:solidFill>
                  <a:schemeClr val="tx1"/>
                </a:solidFill>
                <a:latin typeface="+mn-lt"/>
                <a:ea typeface="+mn-ea"/>
                <a:cs typeface="+mn-cs"/>
              </a:defRPr>
            </a:lvl7pPr>
            <a:lvl8pPr marL="91440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400" kern="1200">
                <a:solidFill>
                  <a:schemeClr val="tx1"/>
                </a:solidFill>
                <a:latin typeface="+mn-lt"/>
                <a:ea typeface="+mn-ea"/>
                <a:cs typeface="+mn-cs"/>
              </a:defRPr>
            </a:lvl8pPr>
            <a:lvl9pPr marL="109728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4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3400" dirty="0">
                <a:solidFill>
                  <a:schemeClr val="bg1"/>
                </a:solidFill>
                <a:latin typeface="Microsoft Uighur" panose="02000000000000000000" pitchFamily="2" charset="-78"/>
                <a:cs typeface="Microsoft Uighur" panose="02000000000000000000" pitchFamily="2" charset="-78"/>
              </a:rPr>
              <a:t>OQC is outgoing defect quality control by using auto scan methodology to ensure all products outgoing defectivity are closely monitored and products manufactured to prevent shipment of defective dies to internal and external customers.</a:t>
            </a:r>
          </a:p>
          <a:p>
            <a:pPr marL="285750" indent="-285750">
              <a:buFont typeface="Arial" panose="020B0604020202020204" pitchFamily="34" charset="0"/>
              <a:buChar char="•"/>
            </a:pPr>
            <a:endParaRPr lang="en-US" altLang="zh-TW" sz="2600" dirty="0"/>
          </a:p>
        </p:txBody>
      </p:sp>
      <p:grpSp>
        <p:nvGrpSpPr>
          <p:cNvPr id="8" name="群組 7">
            <a:extLst>
              <a:ext uri="{FF2B5EF4-FFF2-40B4-BE49-F238E27FC236}">
                <a16:creationId xmlns:a16="http://schemas.microsoft.com/office/drawing/2014/main" id="{53A36DEB-257D-E5DA-07AB-582AB01FCED8}"/>
              </a:ext>
            </a:extLst>
          </p:cNvPr>
          <p:cNvGrpSpPr/>
          <p:nvPr/>
        </p:nvGrpSpPr>
        <p:grpSpPr>
          <a:xfrm>
            <a:off x="6047550" y="1052459"/>
            <a:ext cx="1613225" cy="5617154"/>
            <a:chOff x="2326461" y="1662424"/>
            <a:chExt cx="1961233" cy="5617154"/>
          </a:xfrm>
        </p:grpSpPr>
        <p:grpSp>
          <p:nvGrpSpPr>
            <p:cNvPr id="9" name="群組 8">
              <a:extLst>
                <a:ext uri="{FF2B5EF4-FFF2-40B4-BE49-F238E27FC236}">
                  <a16:creationId xmlns:a16="http://schemas.microsoft.com/office/drawing/2014/main" id="{2BBB902D-A972-1596-5ECC-333C63A31907}"/>
                </a:ext>
              </a:extLst>
            </p:cNvPr>
            <p:cNvGrpSpPr/>
            <p:nvPr/>
          </p:nvGrpSpPr>
          <p:grpSpPr>
            <a:xfrm>
              <a:off x="2326461" y="1662424"/>
              <a:ext cx="1961233" cy="5617154"/>
              <a:chOff x="702297" y="1976502"/>
              <a:chExt cx="1961233" cy="5617154"/>
            </a:xfrm>
          </p:grpSpPr>
          <p:sp>
            <p:nvSpPr>
              <p:cNvPr id="11" name="手繪多邊形 8">
                <a:extLst>
                  <a:ext uri="{FF2B5EF4-FFF2-40B4-BE49-F238E27FC236}">
                    <a16:creationId xmlns:a16="http://schemas.microsoft.com/office/drawing/2014/main" id="{F553F253-0930-652F-03F6-02825962E16B}"/>
                  </a:ext>
                </a:extLst>
              </p:cNvPr>
              <p:cNvSpPr/>
              <p:nvPr/>
            </p:nvSpPr>
            <p:spPr>
              <a:xfrm>
                <a:off x="702297" y="1976502"/>
                <a:ext cx="1961233" cy="788648"/>
              </a:xfrm>
              <a:custGeom>
                <a:avLst/>
                <a:gdLst>
                  <a:gd name="connsiteX0" fmla="*/ 0 w 2075149"/>
                  <a:gd name="connsiteY0" fmla="*/ 86408 h 864082"/>
                  <a:gd name="connsiteX1" fmla="*/ 25308 w 2075149"/>
                  <a:gd name="connsiteY1" fmla="*/ 25308 h 864082"/>
                  <a:gd name="connsiteX2" fmla="*/ 86408 w 2075149"/>
                  <a:gd name="connsiteY2" fmla="*/ 0 h 864082"/>
                  <a:gd name="connsiteX3" fmla="*/ 1988741 w 2075149"/>
                  <a:gd name="connsiteY3" fmla="*/ 0 h 864082"/>
                  <a:gd name="connsiteX4" fmla="*/ 2049841 w 2075149"/>
                  <a:gd name="connsiteY4" fmla="*/ 25308 h 864082"/>
                  <a:gd name="connsiteX5" fmla="*/ 2075149 w 2075149"/>
                  <a:gd name="connsiteY5" fmla="*/ 86408 h 864082"/>
                  <a:gd name="connsiteX6" fmla="*/ 2075149 w 2075149"/>
                  <a:gd name="connsiteY6" fmla="*/ 777674 h 864082"/>
                  <a:gd name="connsiteX7" fmla="*/ 2049841 w 2075149"/>
                  <a:gd name="connsiteY7" fmla="*/ 838774 h 864082"/>
                  <a:gd name="connsiteX8" fmla="*/ 1988741 w 2075149"/>
                  <a:gd name="connsiteY8" fmla="*/ 864082 h 864082"/>
                  <a:gd name="connsiteX9" fmla="*/ 86408 w 2075149"/>
                  <a:gd name="connsiteY9" fmla="*/ 864082 h 864082"/>
                  <a:gd name="connsiteX10" fmla="*/ 25308 w 2075149"/>
                  <a:gd name="connsiteY10" fmla="*/ 838774 h 864082"/>
                  <a:gd name="connsiteX11" fmla="*/ 0 w 2075149"/>
                  <a:gd name="connsiteY11" fmla="*/ 777674 h 864082"/>
                  <a:gd name="connsiteX12" fmla="*/ 0 w 2075149"/>
                  <a:gd name="connsiteY12" fmla="*/ 86408 h 8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5149" h="864082">
                    <a:moveTo>
                      <a:pt x="0" y="86408"/>
                    </a:moveTo>
                    <a:cubicBezTo>
                      <a:pt x="0" y="63491"/>
                      <a:pt x="9104" y="41513"/>
                      <a:pt x="25308" y="25308"/>
                    </a:cubicBezTo>
                    <a:cubicBezTo>
                      <a:pt x="41513" y="9103"/>
                      <a:pt x="63491" y="0"/>
                      <a:pt x="86408" y="0"/>
                    </a:cubicBezTo>
                    <a:lnTo>
                      <a:pt x="1988741" y="0"/>
                    </a:lnTo>
                    <a:cubicBezTo>
                      <a:pt x="2011658" y="0"/>
                      <a:pt x="2033636" y="9104"/>
                      <a:pt x="2049841" y="25308"/>
                    </a:cubicBezTo>
                    <a:cubicBezTo>
                      <a:pt x="2066046" y="41513"/>
                      <a:pt x="2075149" y="63491"/>
                      <a:pt x="2075149" y="86408"/>
                    </a:cubicBezTo>
                    <a:lnTo>
                      <a:pt x="2075149" y="777674"/>
                    </a:lnTo>
                    <a:cubicBezTo>
                      <a:pt x="2075149" y="800591"/>
                      <a:pt x="2066045" y="822569"/>
                      <a:pt x="2049841" y="838774"/>
                    </a:cubicBezTo>
                    <a:cubicBezTo>
                      <a:pt x="2033636" y="854979"/>
                      <a:pt x="2011658" y="864082"/>
                      <a:pt x="1988741" y="864082"/>
                    </a:cubicBezTo>
                    <a:lnTo>
                      <a:pt x="86408" y="864082"/>
                    </a:lnTo>
                    <a:cubicBezTo>
                      <a:pt x="63491" y="864082"/>
                      <a:pt x="41513" y="854978"/>
                      <a:pt x="25308" y="838774"/>
                    </a:cubicBezTo>
                    <a:cubicBezTo>
                      <a:pt x="9103" y="822569"/>
                      <a:pt x="0" y="800591"/>
                      <a:pt x="0" y="777674"/>
                    </a:cubicBezTo>
                    <a:lnTo>
                      <a:pt x="0" y="86408"/>
                    </a:lnTo>
                    <a:close/>
                  </a:path>
                </a:pathLst>
              </a:custGeom>
              <a:solidFill>
                <a:srgbClr val="0077C8">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spcFirstLastPara="0" vert="horz" wrap="square" lIns="86268" tIns="86268" rIns="86268" bIns="86268" numCol="1" spcCol="1270" anchor="ctr" anchorCtr="0">
                <a:noAutofit/>
              </a:bodyPr>
              <a:lstStyle/>
              <a:p>
                <a:pPr marL="0" marR="0" lvl="0" indent="0" algn="ctr" defTabSz="711200" eaLnBrk="1" fontAlgn="auto" latinLnBrk="0" hangingPunct="1">
                  <a:lnSpc>
                    <a:spcPct val="90000"/>
                  </a:lnSpc>
                  <a:spcBef>
                    <a:spcPts val="0"/>
                  </a:spcBef>
                  <a:spcAft>
                    <a:spcPct val="35000"/>
                  </a:spcAft>
                  <a:buClrTx/>
                  <a:buSzTx/>
                  <a:buFontTx/>
                  <a:buNone/>
                  <a:tabLst/>
                  <a:defRPr/>
                </a:pPr>
                <a:r>
                  <a:rPr kumimoji="0" lang="en-US" altLang="zh-TW" sz="2400" b="1" i="0" u="none" strike="noStrike" kern="0" cap="none" spc="0" normalizeH="0" baseline="0" noProof="0" dirty="0">
                    <a:ln>
                      <a:noFill/>
                    </a:ln>
                    <a:solidFill>
                      <a:srgbClr val="FFFFFF"/>
                    </a:solidFill>
                    <a:effectLst/>
                    <a:uLnTx/>
                    <a:uFillTx/>
                    <a:latin typeface="Microsoft Uighur" panose="02000000000000000000" pitchFamily="2" charset="-78"/>
                    <a:ea typeface="微軟正黑體" panose="020B0604030504040204" pitchFamily="34" charset="-120"/>
                    <a:cs typeface="Microsoft Uighur" panose="02000000000000000000" pitchFamily="2" charset="-78"/>
                  </a:rPr>
                  <a:t>Probe</a:t>
                </a:r>
                <a:r>
                  <a:rPr kumimoji="0" lang="zh-TW" altLang="en-US" sz="2400" b="1" i="0" u="none" strike="noStrike" kern="0" cap="none" spc="0" normalizeH="0" baseline="0" noProof="0" dirty="0">
                    <a:ln>
                      <a:noFill/>
                    </a:ln>
                    <a:solidFill>
                      <a:srgbClr val="FFFFFF"/>
                    </a:solidFill>
                    <a:effectLst/>
                    <a:uLnTx/>
                    <a:uFillTx/>
                    <a:latin typeface="Microsoft Uighur" panose="02000000000000000000" pitchFamily="2" charset="-78"/>
                    <a:ea typeface="微軟正黑體" panose="020B0604030504040204" pitchFamily="34" charset="-120"/>
                    <a:cs typeface="Microsoft Uighur" panose="02000000000000000000" pitchFamily="2" charset="-78"/>
                  </a:rPr>
                  <a:t> </a:t>
                </a:r>
                <a:r>
                  <a:rPr kumimoji="0" lang="en-US" altLang="zh-TW" sz="2400" b="1" i="0" u="none" strike="noStrike" kern="0" cap="none" spc="0" normalizeH="0" baseline="0" noProof="0" dirty="0">
                    <a:ln>
                      <a:noFill/>
                    </a:ln>
                    <a:solidFill>
                      <a:srgbClr val="FFFFFF"/>
                    </a:solidFill>
                    <a:effectLst/>
                    <a:uLnTx/>
                    <a:uFillTx/>
                    <a:latin typeface="Microsoft Uighur" panose="02000000000000000000" pitchFamily="2" charset="-78"/>
                    <a:ea typeface="微軟正黑體" panose="020B0604030504040204" pitchFamily="34" charset="-120"/>
                    <a:cs typeface="Microsoft Uighur" panose="02000000000000000000" pitchFamily="2" charset="-78"/>
                  </a:rPr>
                  <a:t>test</a:t>
                </a:r>
              </a:p>
            </p:txBody>
          </p:sp>
          <p:sp>
            <p:nvSpPr>
              <p:cNvPr id="12" name="手繪多邊形 10">
                <a:extLst>
                  <a:ext uri="{FF2B5EF4-FFF2-40B4-BE49-F238E27FC236}">
                    <a16:creationId xmlns:a16="http://schemas.microsoft.com/office/drawing/2014/main" id="{CE863FC5-2DD4-C5DD-424E-7C64201BE432}"/>
                  </a:ext>
                </a:extLst>
              </p:cNvPr>
              <p:cNvSpPr/>
              <p:nvPr/>
            </p:nvSpPr>
            <p:spPr>
              <a:xfrm>
                <a:off x="702297" y="5575638"/>
                <a:ext cx="1961233" cy="788648"/>
              </a:xfrm>
              <a:custGeom>
                <a:avLst/>
                <a:gdLst>
                  <a:gd name="connsiteX0" fmla="*/ 0 w 2075149"/>
                  <a:gd name="connsiteY0" fmla="*/ 86408 h 864082"/>
                  <a:gd name="connsiteX1" fmla="*/ 25308 w 2075149"/>
                  <a:gd name="connsiteY1" fmla="*/ 25308 h 864082"/>
                  <a:gd name="connsiteX2" fmla="*/ 86408 w 2075149"/>
                  <a:gd name="connsiteY2" fmla="*/ 0 h 864082"/>
                  <a:gd name="connsiteX3" fmla="*/ 1988741 w 2075149"/>
                  <a:gd name="connsiteY3" fmla="*/ 0 h 864082"/>
                  <a:gd name="connsiteX4" fmla="*/ 2049841 w 2075149"/>
                  <a:gd name="connsiteY4" fmla="*/ 25308 h 864082"/>
                  <a:gd name="connsiteX5" fmla="*/ 2075149 w 2075149"/>
                  <a:gd name="connsiteY5" fmla="*/ 86408 h 864082"/>
                  <a:gd name="connsiteX6" fmla="*/ 2075149 w 2075149"/>
                  <a:gd name="connsiteY6" fmla="*/ 777674 h 864082"/>
                  <a:gd name="connsiteX7" fmla="*/ 2049841 w 2075149"/>
                  <a:gd name="connsiteY7" fmla="*/ 838774 h 864082"/>
                  <a:gd name="connsiteX8" fmla="*/ 1988741 w 2075149"/>
                  <a:gd name="connsiteY8" fmla="*/ 864082 h 864082"/>
                  <a:gd name="connsiteX9" fmla="*/ 86408 w 2075149"/>
                  <a:gd name="connsiteY9" fmla="*/ 864082 h 864082"/>
                  <a:gd name="connsiteX10" fmla="*/ 25308 w 2075149"/>
                  <a:gd name="connsiteY10" fmla="*/ 838774 h 864082"/>
                  <a:gd name="connsiteX11" fmla="*/ 0 w 2075149"/>
                  <a:gd name="connsiteY11" fmla="*/ 777674 h 864082"/>
                  <a:gd name="connsiteX12" fmla="*/ 0 w 2075149"/>
                  <a:gd name="connsiteY12" fmla="*/ 86408 h 8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5149" h="864082">
                    <a:moveTo>
                      <a:pt x="0" y="86408"/>
                    </a:moveTo>
                    <a:cubicBezTo>
                      <a:pt x="0" y="63491"/>
                      <a:pt x="9104" y="41513"/>
                      <a:pt x="25308" y="25308"/>
                    </a:cubicBezTo>
                    <a:cubicBezTo>
                      <a:pt x="41513" y="9103"/>
                      <a:pt x="63491" y="0"/>
                      <a:pt x="86408" y="0"/>
                    </a:cubicBezTo>
                    <a:lnTo>
                      <a:pt x="1988741" y="0"/>
                    </a:lnTo>
                    <a:cubicBezTo>
                      <a:pt x="2011658" y="0"/>
                      <a:pt x="2033636" y="9104"/>
                      <a:pt x="2049841" y="25308"/>
                    </a:cubicBezTo>
                    <a:cubicBezTo>
                      <a:pt x="2066046" y="41513"/>
                      <a:pt x="2075149" y="63491"/>
                      <a:pt x="2075149" y="86408"/>
                    </a:cubicBezTo>
                    <a:lnTo>
                      <a:pt x="2075149" y="777674"/>
                    </a:lnTo>
                    <a:cubicBezTo>
                      <a:pt x="2075149" y="800591"/>
                      <a:pt x="2066045" y="822569"/>
                      <a:pt x="2049841" y="838774"/>
                    </a:cubicBezTo>
                    <a:cubicBezTo>
                      <a:pt x="2033636" y="854979"/>
                      <a:pt x="2011658" y="864082"/>
                      <a:pt x="1988741" y="864082"/>
                    </a:cubicBezTo>
                    <a:lnTo>
                      <a:pt x="86408" y="864082"/>
                    </a:lnTo>
                    <a:cubicBezTo>
                      <a:pt x="63491" y="864082"/>
                      <a:pt x="41513" y="854978"/>
                      <a:pt x="25308" y="838774"/>
                    </a:cubicBezTo>
                    <a:cubicBezTo>
                      <a:pt x="9103" y="822569"/>
                      <a:pt x="0" y="800591"/>
                      <a:pt x="0" y="777674"/>
                    </a:cubicBezTo>
                    <a:lnTo>
                      <a:pt x="0" y="86408"/>
                    </a:lnTo>
                    <a:close/>
                  </a:path>
                </a:pathLst>
              </a:custGeom>
              <a:solidFill>
                <a:srgbClr val="0077C8">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spcFirstLastPara="0" vert="horz" wrap="square" lIns="86268" tIns="86268" rIns="86268" bIns="86268" numCol="1" spcCol="1270" anchor="ctr" anchorCtr="0">
                <a:noAutofit/>
              </a:bodyPr>
              <a:lstStyle/>
              <a:p>
                <a:pPr marL="0" marR="0" lvl="0" indent="0" algn="ctr" defTabSz="711200" eaLnBrk="1" fontAlgn="auto" latinLnBrk="0" hangingPunct="1">
                  <a:lnSpc>
                    <a:spcPct val="90000"/>
                  </a:lnSpc>
                  <a:spcBef>
                    <a:spcPts val="0"/>
                  </a:spcBef>
                  <a:spcAft>
                    <a:spcPct val="35000"/>
                  </a:spcAft>
                  <a:buClrTx/>
                  <a:buSzTx/>
                  <a:buFontTx/>
                  <a:buNone/>
                  <a:tabLst/>
                  <a:defRPr/>
                </a:pPr>
                <a:r>
                  <a:rPr kumimoji="0" lang="en-US" altLang="zh-TW" sz="2400" b="1" i="0" u="none" strike="noStrike" kern="0" cap="none" spc="0" normalizeH="0" baseline="0" noProof="0" dirty="0">
                    <a:ln>
                      <a:noFill/>
                    </a:ln>
                    <a:solidFill>
                      <a:srgbClr val="FFFFFF"/>
                    </a:solidFill>
                    <a:effectLst/>
                    <a:uLnTx/>
                    <a:uFillTx/>
                    <a:latin typeface="Microsoft Uighur" panose="02000000000000000000" pitchFamily="2" charset="-78"/>
                    <a:ea typeface="微軟正黑體" panose="020B0604030504040204" pitchFamily="34" charset="-120"/>
                    <a:cs typeface="Microsoft Uighur" panose="02000000000000000000" pitchFamily="2" charset="-78"/>
                  </a:rPr>
                  <a:t>Package and labeling</a:t>
                </a:r>
                <a:endParaRPr kumimoji="0" lang="en-US" sz="2400" b="1" i="0" u="none" strike="noStrike" kern="0" cap="none" spc="0" normalizeH="0" baseline="0" noProof="0" dirty="0">
                  <a:ln>
                    <a:noFill/>
                  </a:ln>
                  <a:solidFill>
                    <a:srgbClr val="FFFFFF"/>
                  </a:solidFill>
                  <a:effectLst/>
                  <a:uLnTx/>
                  <a:uFillTx/>
                  <a:latin typeface="Microsoft Uighur" panose="02000000000000000000" pitchFamily="2" charset="-78"/>
                  <a:ea typeface="微軟正黑體" pitchFamily="34" charset="-120"/>
                  <a:cs typeface="Microsoft Uighur" panose="02000000000000000000" pitchFamily="2" charset="-78"/>
                </a:endParaRPr>
              </a:p>
            </p:txBody>
          </p:sp>
          <p:sp>
            <p:nvSpPr>
              <p:cNvPr id="13" name="手繪多邊形 12">
                <a:extLst>
                  <a:ext uri="{FF2B5EF4-FFF2-40B4-BE49-F238E27FC236}">
                    <a16:creationId xmlns:a16="http://schemas.microsoft.com/office/drawing/2014/main" id="{E12428EA-5FBF-32E8-F9E2-AB671CC07D00}"/>
                  </a:ext>
                </a:extLst>
              </p:cNvPr>
              <p:cNvSpPr/>
              <p:nvPr/>
            </p:nvSpPr>
            <p:spPr>
              <a:xfrm>
                <a:off x="702297" y="6805008"/>
                <a:ext cx="1961233" cy="788648"/>
              </a:xfrm>
              <a:custGeom>
                <a:avLst/>
                <a:gdLst>
                  <a:gd name="connsiteX0" fmla="*/ 0 w 2075149"/>
                  <a:gd name="connsiteY0" fmla="*/ 86408 h 864082"/>
                  <a:gd name="connsiteX1" fmla="*/ 25308 w 2075149"/>
                  <a:gd name="connsiteY1" fmla="*/ 25308 h 864082"/>
                  <a:gd name="connsiteX2" fmla="*/ 86408 w 2075149"/>
                  <a:gd name="connsiteY2" fmla="*/ 0 h 864082"/>
                  <a:gd name="connsiteX3" fmla="*/ 1988741 w 2075149"/>
                  <a:gd name="connsiteY3" fmla="*/ 0 h 864082"/>
                  <a:gd name="connsiteX4" fmla="*/ 2049841 w 2075149"/>
                  <a:gd name="connsiteY4" fmla="*/ 25308 h 864082"/>
                  <a:gd name="connsiteX5" fmla="*/ 2075149 w 2075149"/>
                  <a:gd name="connsiteY5" fmla="*/ 86408 h 864082"/>
                  <a:gd name="connsiteX6" fmla="*/ 2075149 w 2075149"/>
                  <a:gd name="connsiteY6" fmla="*/ 777674 h 864082"/>
                  <a:gd name="connsiteX7" fmla="*/ 2049841 w 2075149"/>
                  <a:gd name="connsiteY7" fmla="*/ 838774 h 864082"/>
                  <a:gd name="connsiteX8" fmla="*/ 1988741 w 2075149"/>
                  <a:gd name="connsiteY8" fmla="*/ 864082 h 864082"/>
                  <a:gd name="connsiteX9" fmla="*/ 86408 w 2075149"/>
                  <a:gd name="connsiteY9" fmla="*/ 864082 h 864082"/>
                  <a:gd name="connsiteX10" fmla="*/ 25308 w 2075149"/>
                  <a:gd name="connsiteY10" fmla="*/ 838774 h 864082"/>
                  <a:gd name="connsiteX11" fmla="*/ 0 w 2075149"/>
                  <a:gd name="connsiteY11" fmla="*/ 777674 h 864082"/>
                  <a:gd name="connsiteX12" fmla="*/ 0 w 2075149"/>
                  <a:gd name="connsiteY12" fmla="*/ 86408 h 8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5149" h="864082">
                    <a:moveTo>
                      <a:pt x="0" y="86408"/>
                    </a:moveTo>
                    <a:cubicBezTo>
                      <a:pt x="0" y="63491"/>
                      <a:pt x="9104" y="41513"/>
                      <a:pt x="25308" y="25308"/>
                    </a:cubicBezTo>
                    <a:cubicBezTo>
                      <a:pt x="41513" y="9103"/>
                      <a:pt x="63491" y="0"/>
                      <a:pt x="86408" y="0"/>
                    </a:cubicBezTo>
                    <a:lnTo>
                      <a:pt x="1988741" y="0"/>
                    </a:lnTo>
                    <a:cubicBezTo>
                      <a:pt x="2011658" y="0"/>
                      <a:pt x="2033636" y="9104"/>
                      <a:pt x="2049841" y="25308"/>
                    </a:cubicBezTo>
                    <a:cubicBezTo>
                      <a:pt x="2066046" y="41513"/>
                      <a:pt x="2075149" y="63491"/>
                      <a:pt x="2075149" y="86408"/>
                    </a:cubicBezTo>
                    <a:lnTo>
                      <a:pt x="2075149" y="777674"/>
                    </a:lnTo>
                    <a:cubicBezTo>
                      <a:pt x="2075149" y="800591"/>
                      <a:pt x="2066045" y="822569"/>
                      <a:pt x="2049841" y="838774"/>
                    </a:cubicBezTo>
                    <a:cubicBezTo>
                      <a:pt x="2033636" y="854979"/>
                      <a:pt x="2011658" y="864082"/>
                      <a:pt x="1988741" y="864082"/>
                    </a:cubicBezTo>
                    <a:lnTo>
                      <a:pt x="86408" y="864082"/>
                    </a:lnTo>
                    <a:cubicBezTo>
                      <a:pt x="63491" y="864082"/>
                      <a:pt x="41513" y="854978"/>
                      <a:pt x="25308" y="838774"/>
                    </a:cubicBezTo>
                    <a:cubicBezTo>
                      <a:pt x="9103" y="822569"/>
                      <a:pt x="0" y="800591"/>
                      <a:pt x="0" y="777674"/>
                    </a:cubicBezTo>
                    <a:lnTo>
                      <a:pt x="0" y="86408"/>
                    </a:lnTo>
                    <a:close/>
                  </a:path>
                </a:pathLst>
              </a:custGeom>
              <a:solidFill>
                <a:srgbClr val="0077C8">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spcFirstLastPara="0" vert="horz" wrap="square" lIns="86268" tIns="86268" rIns="86268" bIns="86268" numCol="1" spcCol="1270" anchor="ctr" anchorCtr="0">
                <a:noAutofit/>
              </a:bodyPr>
              <a:lstStyle/>
              <a:p>
                <a:pPr marL="0" marR="0" lvl="0" indent="0" algn="ctr" defTabSz="711200" eaLnBrk="1" fontAlgn="auto" latinLnBrk="0" hangingPunct="1">
                  <a:lnSpc>
                    <a:spcPct val="90000"/>
                  </a:lnSpc>
                  <a:spcBef>
                    <a:spcPts val="0"/>
                  </a:spcBef>
                  <a:spcAft>
                    <a:spcPct val="35000"/>
                  </a:spcAft>
                  <a:buClrTx/>
                  <a:buSzTx/>
                  <a:buFontTx/>
                  <a:buNone/>
                  <a:tabLst/>
                  <a:defRPr/>
                </a:pPr>
                <a:r>
                  <a:rPr kumimoji="0" lang="en-US" altLang="zh-TW" sz="2400" b="1" i="0" u="none" strike="noStrike" kern="0" cap="none" spc="0" normalizeH="0" baseline="0" noProof="0" dirty="0">
                    <a:ln>
                      <a:noFill/>
                    </a:ln>
                    <a:solidFill>
                      <a:srgbClr val="FFFFFF"/>
                    </a:solidFill>
                    <a:effectLst/>
                    <a:uLnTx/>
                    <a:uFillTx/>
                    <a:latin typeface="Microsoft Uighur" panose="02000000000000000000" pitchFamily="2" charset="-78"/>
                    <a:ea typeface="微軟正黑體" panose="020B0604030504040204" pitchFamily="34" charset="-120"/>
                    <a:cs typeface="Microsoft Uighur" panose="02000000000000000000" pitchFamily="2" charset="-78"/>
                  </a:rPr>
                  <a:t>Ship to warehouse</a:t>
                </a:r>
                <a:endParaRPr kumimoji="0" lang="en-US" sz="2400" b="1" i="0" u="none" strike="noStrike" kern="0" cap="none" spc="0" normalizeH="0" baseline="0" noProof="0" dirty="0">
                  <a:ln>
                    <a:noFill/>
                  </a:ln>
                  <a:solidFill>
                    <a:srgbClr val="FFFFFF"/>
                  </a:solidFill>
                  <a:effectLst/>
                  <a:uLnTx/>
                  <a:uFillTx/>
                  <a:latin typeface="Microsoft Uighur" panose="02000000000000000000" pitchFamily="2" charset="-78"/>
                  <a:ea typeface="微軟正黑體" pitchFamily="34" charset="-120"/>
                  <a:cs typeface="Microsoft Uighur" panose="02000000000000000000" pitchFamily="2" charset="-78"/>
                </a:endParaRPr>
              </a:p>
            </p:txBody>
          </p:sp>
          <p:sp>
            <p:nvSpPr>
              <p:cNvPr id="14" name="手繪多邊形 29">
                <a:extLst>
                  <a:ext uri="{FF2B5EF4-FFF2-40B4-BE49-F238E27FC236}">
                    <a16:creationId xmlns:a16="http://schemas.microsoft.com/office/drawing/2014/main" id="{C5B120C8-1E77-177F-E289-8D35C79165C5}"/>
                  </a:ext>
                </a:extLst>
              </p:cNvPr>
              <p:cNvSpPr/>
              <p:nvPr/>
            </p:nvSpPr>
            <p:spPr>
              <a:xfrm>
                <a:off x="702297" y="4347672"/>
                <a:ext cx="1961231" cy="788648"/>
              </a:xfrm>
              <a:custGeom>
                <a:avLst/>
                <a:gdLst>
                  <a:gd name="connsiteX0" fmla="*/ 0 w 2075149"/>
                  <a:gd name="connsiteY0" fmla="*/ 86408 h 864082"/>
                  <a:gd name="connsiteX1" fmla="*/ 25308 w 2075149"/>
                  <a:gd name="connsiteY1" fmla="*/ 25308 h 864082"/>
                  <a:gd name="connsiteX2" fmla="*/ 86408 w 2075149"/>
                  <a:gd name="connsiteY2" fmla="*/ 0 h 864082"/>
                  <a:gd name="connsiteX3" fmla="*/ 1988741 w 2075149"/>
                  <a:gd name="connsiteY3" fmla="*/ 0 h 864082"/>
                  <a:gd name="connsiteX4" fmla="*/ 2049841 w 2075149"/>
                  <a:gd name="connsiteY4" fmla="*/ 25308 h 864082"/>
                  <a:gd name="connsiteX5" fmla="*/ 2075149 w 2075149"/>
                  <a:gd name="connsiteY5" fmla="*/ 86408 h 864082"/>
                  <a:gd name="connsiteX6" fmla="*/ 2075149 w 2075149"/>
                  <a:gd name="connsiteY6" fmla="*/ 777674 h 864082"/>
                  <a:gd name="connsiteX7" fmla="*/ 2049841 w 2075149"/>
                  <a:gd name="connsiteY7" fmla="*/ 838774 h 864082"/>
                  <a:gd name="connsiteX8" fmla="*/ 1988741 w 2075149"/>
                  <a:gd name="connsiteY8" fmla="*/ 864082 h 864082"/>
                  <a:gd name="connsiteX9" fmla="*/ 86408 w 2075149"/>
                  <a:gd name="connsiteY9" fmla="*/ 864082 h 864082"/>
                  <a:gd name="connsiteX10" fmla="*/ 25308 w 2075149"/>
                  <a:gd name="connsiteY10" fmla="*/ 838774 h 864082"/>
                  <a:gd name="connsiteX11" fmla="*/ 0 w 2075149"/>
                  <a:gd name="connsiteY11" fmla="*/ 777674 h 864082"/>
                  <a:gd name="connsiteX12" fmla="*/ 0 w 2075149"/>
                  <a:gd name="connsiteY12" fmla="*/ 86408 h 8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5149" h="864082">
                    <a:moveTo>
                      <a:pt x="0" y="86408"/>
                    </a:moveTo>
                    <a:cubicBezTo>
                      <a:pt x="0" y="63491"/>
                      <a:pt x="9104" y="41513"/>
                      <a:pt x="25308" y="25308"/>
                    </a:cubicBezTo>
                    <a:cubicBezTo>
                      <a:pt x="41513" y="9103"/>
                      <a:pt x="63491" y="0"/>
                      <a:pt x="86408" y="0"/>
                    </a:cubicBezTo>
                    <a:lnTo>
                      <a:pt x="1988741" y="0"/>
                    </a:lnTo>
                    <a:cubicBezTo>
                      <a:pt x="2011658" y="0"/>
                      <a:pt x="2033636" y="9104"/>
                      <a:pt x="2049841" y="25308"/>
                    </a:cubicBezTo>
                    <a:cubicBezTo>
                      <a:pt x="2066046" y="41513"/>
                      <a:pt x="2075149" y="63491"/>
                      <a:pt x="2075149" y="86408"/>
                    </a:cubicBezTo>
                    <a:lnTo>
                      <a:pt x="2075149" y="777674"/>
                    </a:lnTo>
                    <a:cubicBezTo>
                      <a:pt x="2075149" y="800591"/>
                      <a:pt x="2066045" y="822569"/>
                      <a:pt x="2049841" y="838774"/>
                    </a:cubicBezTo>
                    <a:cubicBezTo>
                      <a:pt x="2033636" y="854979"/>
                      <a:pt x="2011658" y="864082"/>
                      <a:pt x="1988741" y="864082"/>
                    </a:cubicBezTo>
                    <a:lnTo>
                      <a:pt x="86408" y="864082"/>
                    </a:lnTo>
                    <a:cubicBezTo>
                      <a:pt x="63491" y="864082"/>
                      <a:pt x="41513" y="854978"/>
                      <a:pt x="25308" y="838774"/>
                    </a:cubicBezTo>
                    <a:cubicBezTo>
                      <a:pt x="9103" y="822569"/>
                      <a:pt x="0" y="800591"/>
                      <a:pt x="0" y="777674"/>
                    </a:cubicBezTo>
                    <a:lnTo>
                      <a:pt x="0" y="86408"/>
                    </a:lnTo>
                    <a:close/>
                  </a:path>
                </a:pathLst>
              </a:custGeom>
              <a:solidFill>
                <a:srgbClr val="0077C8">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spcFirstLastPara="0" vert="horz" wrap="square" lIns="86268" tIns="86268" rIns="86268" bIns="86268" numCol="1" spcCol="1270" anchor="ctr" anchorCtr="0">
                <a:noAutofit/>
              </a:bodyPr>
              <a:lstStyle/>
              <a:p>
                <a:pPr marL="0" marR="0" lvl="0" indent="0" algn="ctr" defTabSz="711200" eaLnBrk="1" fontAlgn="auto" latinLnBrk="0" hangingPunct="1">
                  <a:lnSpc>
                    <a:spcPct val="90000"/>
                  </a:lnSpc>
                  <a:spcBef>
                    <a:spcPts val="0"/>
                  </a:spcBef>
                  <a:spcAft>
                    <a:spcPct val="35000"/>
                  </a:spcAft>
                  <a:buClrTx/>
                  <a:buSzTx/>
                  <a:buFontTx/>
                  <a:buNone/>
                  <a:tabLst/>
                  <a:defRPr/>
                </a:pPr>
                <a:r>
                  <a:rPr kumimoji="0" lang="en-US" altLang="zh-TW" sz="2400" b="1" i="0" u="none" strike="noStrike" kern="0" cap="none" spc="0" normalizeH="0" baseline="0" noProof="0" dirty="0">
                    <a:ln>
                      <a:noFill/>
                    </a:ln>
                    <a:solidFill>
                      <a:srgbClr val="FFFFFF"/>
                    </a:solidFill>
                    <a:effectLst/>
                    <a:uLnTx/>
                    <a:uFillTx/>
                    <a:latin typeface="Microsoft Uighur" panose="02000000000000000000" pitchFamily="2" charset="-78"/>
                    <a:ea typeface="微軟正黑體" panose="020B0604030504040204" pitchFamily="34" charset="-120"/>
                    <a:cs typeface="Microsoft Uighur" panose="02000000000000000000" pitchFamily="2" charset="-78"/>
                  </a:rPr>
                  <a:t>Dispose and force fail</a:t>
                </a:r>
              </a:p>
            </p:txBody>
          </p:sp>
          <p:sp>
            <p:nvSpPr>
              <p:cNvPr id="15" name="手繪多邊形 30">
                <a:extLst>
                  <a:ext uri="{FF2B5EF4-FFF2-40B4-BE49-F238E27FC236}">
                    <a16:creationId xmlns:a16="http://schemas.microsoft.com/office/drawing/2014/main" id="{5FF25A9E-E948-D927-A3FF-5087572383C3}"/>
                  </a:ext>
                </a:extLst>
              </p:cNvPr>
              <p:cNvSpPr/>
              <p:nvPr/>
            </p:nvSpPr>
            <p:spPr>
              <a:xfrm>
                <a:off x="1499167" y="3980141"/>
                <a:ext cx="367492" cy="295744"/>
              </a:xfrm>
              <a:custGeom>
                <a:avLst/>
                <a:gdLst>
                  <a:gd name="connsiteX0" fmla="*/ 0 w 324031"/>
                  <a:gd name="connsiteY0" fmla="*/ 77767 h 388837"/>
                  <a:gd name="connsiteX1" fmla="*/ 162016 w 324031"/>
                  <a:gd name="connsiteY1" fmla="*/ 77767 h 388837"/>
                  <a:gd name="connsiteX2" fmla="*/ 162016 w 324031"/>
                  <a:gd name="connsiteY2" fmla="*/ 0 h 388837"/>
                  <a:gd name="connsiteX3" fmla="*/ 324031 w 324031"/>
                  <a:gd name="connsiteY3" fmla="*/ 194419 h 388837"/>
                  <a:gd name="connsiteX4" fmla="*/ 162016 w 324031"/>
                  <a:gd name="connsiteY4" fmla="*/ 388837 h 388837"/>
                  <a:gd name="connsiteX5" fmla="*/ 162016 w 324031"/>
                  <a:gd name="connsiteY5" fmla="*/ 311070 h 388837"/>
                  <a:gd name="connsiteX6" fmla="*/ 0 w 324031"/>
                  <a:gd name="connsiteY6" fmla="*/ 311070 h 388837"/>
                  <a:gd name="connsiteX7" fmla="*/ 0 w 324031"/>
                  <a:gd name="connsiteY7" fmla="*/ 77767 h 38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031" h="388837">
                    <a:moveTo>
                      <a:pt x="259225" y="0"/>
                    </a:moveTo>
                    <a:lnTo>
                      <a:pt x="259225" y="194419"/>
                    </a:lnTo>
                    <a:lnTo>
                      <a:pt x="324031" y="194419"/>
                    </a:lnTo>
                    <a:lnTo>
                      <a:pt x="162015" y="388837"/>
                    </a:lnTo>
                    <a:lnTo>
                      <a:pt x="0" y="194419"/>
                    </a:lnTo>
                    <a:lnTo>
                      <a:pt x="64806" y="194419"/>
                    </a:lnTo>
                    <a:lnTo>
                      <a:pt x="64806" y="0"/>
                    </a:lnTo>
                    <a:lnTo>
                      <a:pt x="259225" y="0"/>
                    </a:lnTo>
                    <a:close/>
                  </a:path>
                </a:pathLst>
              </a:custGeom>
              <a:solidFill>
                <a:srgbClr val="0077C8">
                  <a:tint val="60000"/>
                  <a:hueOff val="0"/>
                  <a:satOff val="0"/>
                  <a:lumOff val="0"/>
                  <a:alphaOff val="0"/>
                </a:srgbClr>
              </a:solidFill>
              <a:ln>
                <a:noFill/>
              </a:ln>
              <a:effectLst/>
            </p:spPr>
            <p:txBody>
              <a:bodyPr spcFirstLastPara="0" vert="horz" wrap="square" lIns="77768" tIns="0" rIns="77766" bIns="97209"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6" name="手繪多邊形 32">
                <a:extLst>
                  <a:ext uri="{FF2B5EF4-FFF2-40B4-BE49-F238E27FC236}">
                    <a16:creationId xmlns:a16="http://schemas.microsoft.com/office/drawing/2014/main" id="{E94E04FA-4849-4632-B019-79E41910EF33}"/>
                  </a:ext>
                </a:extLst>
              </p:cNvPr>
              <p:cNvSpPr/>
              <p:nvPr/>
            </p:nvSpPr>
            <p:spPr>
              <a:xfrm rot="10800000" flipH="1" flipV="1">
                <a:off x="1499167" y="5208107"/>
                <a:ext cx="367492" cy="295744"/>
              </a:xfrm>
              <a:custGeom>
                <a:avLst/>
                <a:gdLst>
                  <a:gd name="connsiteX0" fmla="*/ 0 w 324031"/>
                  <a:gd name="connsiteY0" fmla="*/ 77767 h 388837"/>
                  <a:gd name="connsiteX1" fmla="*/ 162016 w 324031"/>
                  <a:gd name="connsiteY1" fmla="*/ 77767 h 388837"/>
                  <a:gd name="connsiteX2" fmla="*/ 162016 w 324031"/>
                  <a:gd name="connsiteY2" fmla="*/ 0 h 388837"/>
                  <a:gd name="connsiteX3" fmla="*/ 324031 w 324031"/>
                  <a:gd name="connsiteY3" fmla="*/ 194419 h 388837"/>
                  <a:gd name="connsiteX4" fmla="*/ 162016 w 324031"/>
                  <a:gd name="connsiteY4" fmla="*/ 388837 h 388837"/>
                  <a:gd name="connsiteX5" fmla="*/ 162016 w 324031"/>
                  <a:gd name="connsiteY5" fmla="*/ 311070 h 388837"/>
                  <a:gd name="connsiteX6" fmla="*/ 0 w 324031"/>
                  <a:gd name="connsiteY6" fmla="*/ 311070 h 388837"/>
                  <a:gd name="connsiteX7" fmla="*/ 0 w 324031"/>
                  <a:gd name="connsiteY7" fmla="*/ 77767 h 38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031" h="388837">
                    <a:moveTo>
                      <a:pt x="259225" y="0"/>
                    </a:moveTo>
                    <a:lnTo>
                      <a:pt x="259225" y="194419"/>
                    </a:lnTo>
                    <a:lnTo>
                      <a:pt x="324031" y="194419"/>
                    </a:lnTo>
                    <a:lnTo>
                      <a:pt x="162015" y="388837"/>
                    </a:lnTo>
                    <a:lnTo>
                      <a:pt x="0" y="194419"/>
                    </a:lnTo>
                    <a:lnTo>
                      <a:pt x="64806" y="194419"/>
                    </a:lnTo>
                    <a:lnTo>
                      <a:pt x="64806" y="0"/>
                    </a:lnTo>
                    <a:lnTo>
                      <a:pt x="259225" y="0"/>
                    </a:lnTo>
                    <a:close/>
                  </a:path>
                </a:pathLst>
              </a:custGeom>
              <a:solidFill>
                <a:srgbClr val="0077C8">
                  <a:tint val="60000"/>
                  <a:hueOff val="0"/>
                  <a:satOff val="0"/>
                  <a:lumOff val="0"/>
                  <a:alphaOff val="0"/>
                </a:srgbClr>
              </a:solidFill>
              <a:ln>
                <a:noFill/>
              </a:ln>
              <a:effectLst/>
            </p:spPr>
            <p:txBody>
              <a:bodyPr spcFirstLastPara="0" vert="horz" wrap="square" lIns="77768" tIns="0" rIns="77766" bIns="97210"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7" name="手繪多邊形 26">
                <a:extLst>
                  <a:ext uri="{FF2B5EF4-FFF2-40B4-BE49-F238E27FC236}">
                    <a16:creationId xmlns:a16="http://schemas.microsoft.com/office/drawing/2014/main" id="{42593308-22AC-2C55-2F86-7DDBB03BCDC3}"/>
                  </a:ext>
                </a:extLst>
              </p:cNvPr>
              <p:cNvSpPr/>
              <p:nvPr/>
            </p:nvSpPr>
            <p:spPr>
              <a:xfrm>
                <a:off x="702297" y="3119706"/>
                <a:ext cx="1961233" cy="788648"/>
              </a:xfrm>
              <a:custGeom>
                <a:avLst/>
                <a:gdLst>
                  <a:gd name="connsiteX0" fmla="*/ 0 w 2075149"/>
                  <a:gd name="connsiteY0" fmla="*/ 86408 h 864082"/>
                  <a:gd name="connsiteX1" fmla="*/ 25308 w 2075149"/>
                  <a:gd name="connsiteY1" fmla="*/ 25308 h 864082"/>
                  <a:gd name="connsiteX2" fmla="*/ 86408 w 2075149"/>
                  <a:gd name="connsiteY2" fmla="*/ 0 h 864082"/>
                  <a:gd name="connsiteX3" fmla="*/ 1988741 w 2075149"/>
                  <a:gd name="connsiteY3" fmla="*/ 0 h 864082"/>
                  <a:gd name="connsiteX4" fmla="*/ 2049841 w 2075149"/>
                  <a:gd name="connsiteY4" fmla="*/ 25308 h 864082"/>
                  <a:gd name="connsiteX5" fmla="*/ 2075149 w 2075149"/>
                  <a:gd name="connsiteY5" fmla="*/ 86408 h 864082"/>
                  <a:gd name="connsiteX6" fmla="*/ 2075149 w 2075149"/>
                  <a:gd name="connsiteY6" fmla="*/ 777674 h 864082"/>
                  <a:gd name="connsiteX7" fmla="*/ 2049841 w 2075149"/>
                  <a:gd name="connsiteY7" fmla="*/ 838774 h 864082"/>
                  <a:gd name="connsiteX8" fmla="*/ 1988741 w 2075149"/>
                  <a:gd name="connsiteY8" fmla="*/ 864082 h 864082"/>
                  <a:gd name="connsiteX9" fmla="*/ 86408 w 2075149"/>
                  <a:gd name="connsiteY9" fmla="*/ 864082 h 864082"/>
                  <a:gd name="connsiteX10" fmla="*/ 25308 w 2075149"/>
                  <a:gd name="connsiteY10" fmla="*/ 838774 h 864082"/>
                  <a:gd name="connsiteX11" fmla="*/ 0 w 2075149"/>
                  <a:gd name="connsiteY11" fmla="*/ 777674 h 864082"/>
                  <a:gd name="connsiteX12" fmla="*/ 0 w 2075149"/>
                  <a:gd name="connsiteY12" fmla="*/ 86408 h 8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5149" h="864082">
                    <a:moveTo>
                      <a:pt x="0" y="86408"/>
                    </a:moveTo>
                    <a:cubicBezTo>
                      <a:pt x="0" y="63491"/>
                      <a:pt x="9104" y="41513"/>
                      <a:pt x="25308" y="25308"/>
                    </a:cubicBezTo>
                    <a:cubicBezTo>
                      <a:pt x="41513" y="9103"/>
                      <a:pt x="63491" y="0"/>
                      <a:pt x="86408" y="0"/>
                    </a:cubicBezTo>
                    <a:lnTo>
                      <a:pt x="1988741" y="0"/>
                    </a:lnTo>
                    <a:cubicBezTo>
                      <a:pt x="2011658" y="0"/>
                      <a:pt x="2033636" y="9104"/>
                      <a:pt x="2049841" y="25308"/>
                    </a:cubicBezTo>
                    <a:cubicBezTo>
                      <a:pt x="2066046" y="41513"/>
                      <a:pt x="2075149" y="63491"/>
                      <a:pt x="2075149" y="86408"/>
                    </a:cubicBezTo>
                    <a:lnTo>
                      <a:pt x="2075149" y="777674"/>
                    </a:lnTo>
                    <a:cubicBezTo>
                      <a:pt x="2075149" y="800591"/>
                      <a:pt x="2066045" y="822569"/>
                      <a:pt x="2049841" y="838774"/>
                    </a:cubicBezTo>
                    <a:cubicBezTo>
                      <a:pt x="2033636" y="854979"/>
                      <a:pt x="2011658" y="864082"/>
                      <a:pt x="1988741" y="864082"/>
                    </a:cubicBezTo>
                    <a:lnTo>
                      <a:pt x="86408" y="864082"/>
                    </a:lnTo>
                    <a:cubicBezTo>
                      <a:pt x="63491" y="864082"/>
                      <a:pt x="41513" y="854978"/>
                      <a:pt x="25308" y="838774"/>
                    </a:cubicBezTo>
                    <a:cubicBezTo>
                      <a:pt x="9103" y="822569"/>
                      <a:pt x="0" y="800591"/>
                      <a:pt x="0" y="777674"/>
                    </a:cubicBezTo>
                    <a:lnTo>
                      <a:pt x="0" y="86408"/>
                    </a:lnTo>
                    <a:close/>
                  </a:path>
                </a:pathLst>
              </a:custGeom>
              <a:solidFill>
                <a:srgbClr val="0077C8">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spcFirstLastPara="0" vert="horz" wrap="square" lIns="86268" tIns="86268" rIns="86268" bIns="86268" numCol="1" spcCol="1270" anchor="ctr" anchorCtr="0">
                <a:noAutofit/>
              </a:bodyPr>
              <a:lstStyle/>
              <a:p>
                <a:pPr marL="0" marR="0" lvl="0" indent="0" algn="ctr" defTabSz="711200" eaLnBrk="1" fontAlgn="auto" latinLnBrk="0" hangingPunct="1">
                  <a:lnSpc>
                    <a:spcPct val="90000"/>
                  </a:lnSpc>
                  <a:spcBef>
                    <a:spcPts val="0"/>
                  </a:spcBef>
                  <a:spcAft>
                    <a:spcPct val="35000"/>
                  </a:spcAft>
                  <a:buClrTx/>
                  <a:buSzTx/>
                  <a:buFontTx/>
                  <a:buNone/>
                  <a:tabLst/>
                  <a:defRPr/>
                </a:pPr>
                <a:r>
                  <a:rPr kumimoji="0" lang="en-US" altLang="zh-TW" sz="2400" b="1" i="0" u="none" strike="noStrike" kern="0" cap="none" spc="0" normalizeH="0" baseline="0" noProof="0" dirty="0">
                    <a:ln>
                      <a:noFill/>
                    </a:ln>
                    <a:solidFill>
                      <a:srgbClr val="FFC000"/>
                    </a:solidFill>
                    <a:effectLst/>
                    <a:uLnTx/>
                    <a:uFillTx/>
                    <a:latin typeface="Microsoft Uighur" panose="02000000000000000000" pitchFamily="2" charset="-78"/>
                    <a:ea typeface="微軟正黑體" panose="020B0604030504040204" pitchFamily="34" charset="-120"/>
                    <a:cs typeface="Microsoft Uighur" panose="02000000000000000000" pitchFamily="2" charset="-78"/>
                  </a:rPr>
                  <a:t>Outgoing Inspection</a:t>
                </a:r>
              </a:p>
            </p:txBody>
          </p:sp>
        </p:grpSp>
        <p:sp>
          <p:nvSpPr>
            <p:cNvPr id="10" name="手繪多邊形 30">
              <a:extLst>
                <a:ext uri="{FF2B5EF4-FFF2-40B4-BE49-F238E27FC236}">
                  <a16:creationId xmlns:a16="http://schemas.microsoft.com/office/drawing/2014/main" id="{A0ED0C1A-0812-9A7F-C73B-17CE585C0C1C}"/>
                </a:ext>
              </a:extLst>
            </p:cNvPr>
            <p:cNvSpPr/>
            <p:nvPr/>
          </p:nvSpPr>
          <p:spPr>
            <a:xfrm>
              <a:off x="3123331" y="6117661"/>
              <a:ext cx="367492" cy="295744"/>
            </a:xfrm>
            <a:custGeom>
              <a:avLst/>
              <a:gdLst>
                <a:gd name="connsiteX0" fmla="*/ 0 w 324031"/>
                <a:gd name="connsiteY0" fmla="*/ 77767 h 388837"/>
                <a:gd name="connsiteX1" fmla="*/ 162016 w 324031"/>
                <a:gd name="connsiteY1" fmla="*/ 77767 h 388837"/>
                <a:gd name="connsiteX2" fmla="*/ 162016 w 324031"/>
                <a:gd name="connsiteY2" fmla="*/ 0 h 388837"/>
                <a:gd name="connsiteX3" fmla="*/ 324031 w 324031"/>
                <a:gd name="connsiteY3" fmla="*/ 194419 h 388837"/>
                <a:gd name="connsiteX4" fmla="*/ 162016 w 324031"/>
                <a:gd name="connsiteY4" fmla="*/ 388837 h 388837"/>
                <a:gd name="connsiteX5" fmla="*/ 162016 w 324031"/>
                <a:gd name="connsiteY5" fmla="*/ 311070 h 388837"/>
                <a:gd name="connsiteX6" fmla="*/ 0 w 324031"/>
                <a:gd name="connsiteY6" fmla="*/ 311070 h 388837"/>
                <a:gd name="connsiteX7" fmla="*/ 0 w 324031"/>
                <a:gd name="connsiteY7" fmla="*/ 77767 h 38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031" h="388837">
                  <a:moveTo>
                    <a:pt x="259225" y="0"/>
                  </a:moveTo>
                  <a:lnTo>
                    <a:pt x="259225" y="194419"/>
                  </a:lnTo>
                  <a:lnTo>
                    <a:pt x="324031" y="194419"/>
                  </a:lnTo>
                  <a:lnTo>
                    <a:pt x="162015" y="388837"/>
                  </a:lnTo>
                  <a:lnTo>
                    <a:pt x="0" y="194419"/>
                  </a:lnTo>
                  <a:lnTo>
                    <a:pt x="64806" y="194419"/>
                  </a:lnTo>
                  <a:lnTo>
                    <a:pt x="64806" y="0"/>
                  </a:lnTo>
                  <a:lnTo>
                    <a:pt x="259225" y="0"/>
                  </a:lnTo>
                  <a:close/>
                </a:path>
              </a:pathLst>
            </a:custGeom>
            <a:solidFill>
              <a:srgbClr val="0077C8">
                <a:tint val="60000"/>
                <a:hueOff val="0"/>
                <a:satOff val="0"/>
                <a:lumOff val="0"/>
                <a:alphaOff val="0"/>
              </a:srgbClr>
            </a:solidFill>
            <a:ln>
              <a:noFill/>
            </a:ln>
            <a:effectLst/>
          </p:spPr>
          <p:txBody>
            <a:bodyPr spcFirstLastPara="0" vert="horz" wrap="square" lIns="77768" tIns="0" rIns="77766" bIns="97209"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pic>
        <p:nvPicPr>
          <p:cNvPr id="18" name="Picture 2">
            <a:extLst>
              <a:ext uri="{FF2B5EF4-FFF2-40B4-BE49-F238E27FC236}">
                <a16:creationId xmlns:a16="http://schemas.microsoft.com/office/drawing/2014/main" id="{1DEAC175-81A4-63C3-EB36-A6911EA838F8}"/>
              </a:ext>
            </a:extLst>
          </p:cNvPr>
          <p:cNvPicPr>
            <a:picLocks noChangeAspect="1" noChangeArrowheads="1"/>
          </p:cNvPicPr>
          <p:nvPr/>
        </p:nvPicPr>
        <p:blipFill>
          <a:blip r:embed="rId4" cstate="print"/>
          <a:srcRect/>
          <a:stretch>
            <a:fillRect/>
          </a:stretch>
        </p:blipFill>
        <p:spPr bwMode="auto">
          <a:xfrm>
            <a:off x="10058483" y="3743658"/>
            <a:ext cx="1471782" cy="1786361"/>
          </a:xfrm>
          <a:prstGeom prst="rect">
            <a:avLst/>
          </a:prstGeom>
          <a:noFill/>
          <a:ln w="9525">
            <a:noFill/>
            <a:miter lim="800000"/>
            <a:headEnd/>
            <a:tailEnd/>
          </a:ln>
        </p:spPr>
      </p:pic>
      <p:pic>
        <p:nvPicPr>
          <p:cNvPr id="19" name="Picture 2" descr="C:\chungyao\103年Tester team公事包\NBS WPC EVO\DSC_0265.JPG">
            <a:extLst>
              <a:ext uri="{FF2B5EF4-FFF2-40B4-BE49-F238E27FC236}">
                <a16:creationId xmlns:a16="http://schemas.microsoft.com/office/drawing/2014/main" id="{A28DB31F-0367-7FE4-2589-4781FE6E5BD2}"/>
              </a:ext>
            </a:extLst>
          </p:cNvPr>
          <p:cNvPicPr>
            <a:picLocks noChangeAspect="1" noChangeArrowheads="1"/>
          </p:cNvPicPr>
          <p:nvPr/>
        </p:nvPicPr>
        <p:blipFill>
          <a:blip r:embed="rId5" cstate="print"/>
          <a:srcRect t="25915"/>
          <a:stretch>
            <a:fillRect/>
          </a:stretch>
        </p:blipFill>
        <p:spPr bwMode="auto">
          <a:xfrm>
            <a:off x="8700410" y="3765983"/>
            <a:ext cx="1321812" cy="1741713"/>
          </a:xfrm>
          <a:prstGeom prst="rect">
            <a:avLst/>
          </a:prstGeom>
          <a:noFill/>
        </p:spPr>
      </p:pic>
      <p:pic>
        <p:nvPicPr>
          <p:cNvPr id="20" name="Picture 4">
            <a:extLst>
              <a:ext uri="{FF2B5EF4-FFF2-40B4-BE49-F238E27FC236}">
                <a16:creationId xmlns:a16="http://schemas.microsoft.com/office/drawing/2014/main" id="{908E8A43-64CF-57B1-4F92-FA4715365C8A}"/>
              </a:ext>
            </a:extLst>
          </p:cNvPr>
          <p:cNvPicPr>
            <a:picLocks noChangeAspect="1" noChangeArrowheads="1"/>
          </p:cNvPicPr>
          <p:nvPr/>
        </p:nvPicPr>
        <p:blipFill>
          <a:blip r:embed="rId6" cstate="print"/>
          <a:srcRect/>
          <a:stretch>
            <a:fillRect/>
          </a:stretch>
        </p:blipFill>
        <p:spPr bwMode="auto">
          <a:xfrm>
            <a:off x="8700410" y="5710974"/>
            <a:ext cx="1364076" cy="1074308"/>
          </a:xfrm>
          <a:prstGeom prst="rect">
            <a:avLst/>
          </a:prstGeom>
          <a:noFill/>
          <a:ln w="9525">
            <a:noFill/>
            <a:miter lim="800000"/>
            <a:headEnd/>
            <a:tailEnd/>
          </a:ln>
        </p:spPr>
      </p:pic>
      <p:cxnSp>
        <p:nvCxnSpPr>
          <p:cNvPr id="21" name="直線單箭頭接點 20">
            <a:extLst>
              <a:ext uri="{FF2B5EF4-FFF2-40B4-BE49-F238E27FC236}">
                <a16:creationId xmlns:a16="http://schemas.microsoft.com/office/drawing/2014/main" id="{05FD4160-C8D9-8B07-7770-FE17E577A853}"/>
              </a:ext>
            </a:extLst>
          </p:cNvPr>
          <p:cNvCxnSpPr/>
          <p:nvPr/>
        </p:nvCxnSpPr>
        <p:spPr>
          <a:xfrm>
            <a:off x="7798297" y="2589987"/>
            <a:ext cx="687897" cy="0"/>
          </a:xfrm>
          <a:prstGeom prst="straightConnector1">
            <a:avLst/>
          </a:prstGeom>
          <a:noFill/>
          <a:ln w="6350" cap="flat" cmpd="sng" algn="ctr">
            <a:solidFill>
              <a:schemeClr val="accent4"/>
            </a:solidFill>
            <a:prstDash val="solid"/>
            <a:miter lim="800000"/>
            <a:tailEnd type="triangle"/>
          </a:ln>
          <a:effectLst/>
        </p:spPr>
      </p:cxnSp>
      <p:cxnSp>
        <p:nvCxnSpPr>
          <p:cNvPr id="22" name="直線單箭頭接點 21">
            <a:extLst>
              <a:ext uri="{FF2B5EF4-FFF2-40B4-BE49-F238E27FC236}">
                <a16:creationId xmlns:a16="http://schemas.microsoft.com/office/drawing/2014/main" id="{66F2535A-0B49-538C-9EEA-836F727AE0CE}"/>
              </a:ext>
            </a:extLst>
          </p:cNvPr>
          <p:cNvCxnSpPr/>
          <p:nvPr/>
        </p:nvCxnSpPr>
        <p:spPr>
          <a:xfrm>
            <a:off x="7798296" y="5025085"/>
            <a:ext cx="687897" cy="0"/>
          </a:xfrm>
          <a:prstGeom prst="straightConnector1">
            <a:avLst/>
          </a:prstGeom>
          <a:noFill/>
          <a:ln w="6350" cap="flat" cmpd="sng" algn="ctr">
            <a:solidFill>
              <a:schemeClr val="accent4"/>
            </a:solidFill>
            <a:prstDash val="solid"/>
            <a:miter lim="800000"/>
            <a:tailEnd type="triangle"/>
          </a:ln>
          <a:effectLst/>
        </p:spPr>
      </p:cxnSp>
      <p:cxnSp>
        <p:nvCxnSpPr>
          <p:cNvPr id="23" name="直線單箭頭接點 22">
            <a:extLst>
              <a:ext uri="{FF2B5EF4-FFF2-40B4-BE49-F238E27FC236}">
                <a16:creationId xmlns:a16="http://schemas.microsoft.com/office/drawing/2014/main" id="{48F47F51-9B26-B6E8-C6B8-60A9EEC53B83}"/>
              </a:ext>
            </a:extLst>
          </p:cNvPr>
          <p:cNvCxnSpPr/>
          <p:nvPr/>
        </p:nvCxnSpPr>
        <p:spPr>
          <a:xfrm>
            <a:off x="7798296" y="6307080"/>
            <a:ext cx="687897" cy="0"/>
          </a:xfrm>
          <a:prstGeom prst="straightConnector1">
            <a:avLst/>
          </a:prstGeom>
          <a:noFill/>
          <a:ln w="6350" cap="flat" cmpd="sng" algn="ctr">
            <a:solidFill>
              <a:schemeClr val="accent4"/>
            </a:solidFill>
            <a:prstDash val="solid"/>
            <a:miter lim="800000"/>
            <a:tailEnd type="triangle"/>
          </a:ln>
          <a:effectLst/>
        </p:spPr>
      </p:cxnSp>
      <p:sp>
        <p:nvSpPr>
          <p:cNvPr id="24" name="文字方塊 23">
            <a:extLst>
              <a:ext uri="{FF2B5EF4-FFF2-40B4-BE49-F238E27FC236}">
                <a16:creationId xmlns:a16="http://schemas.microsoft.com/office/drawing/2014/main" id="{E768686B-FCCB-686D-1A54-BC8D70BFB6F2}"/>
              </a:ext>
            </a:extLst>
          </p:cNvPr>
          <p:cNvSpPr txBox="1"/>
          <p:nvPr/>
        </p:nvSpPr>
        <p:spPr>
          <a:xfrm>
            <a:off x="8544825" y="1608663"/>
            <a:ext cx="302731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schemeClr val="bg1"/>
                </a:solidFill>
                <a:effectLst/>
                <a:uLnTx/>
                <a:uFillTx/>
                <a:latin typeface="Microsoft Uighur" panose="02000000000000000000" pitchFamily="2" charset="-78"/>
                <a:cs typeface="Microsoft Uighur" panose="02000000000000000000" pitchFamily="2" charset="-78"/>
              </a:rPr>
              <a:t>Rudolph NSX 330</a:t>
            </a:r>
            <a:endParaRPr kumimoji="0" lang="zh-TW" altLang="en-US" sz="1600" b="0" i="0" u="none" strike="noStrike" kern="0" cap="none" spc="0" normalizeH="0" baseline="0" noProof="0" dirty="0">
              <a:ln>
                <a:noFill/>
              </a:ln>
              <a:solidFill>
                <a:schemeClr val="bg1"/>
              </a:solidFill>
              <a:effectLst/>
              <a:uLnTx/>
              <a:uFillTx/>
              <a:latin typeface="Microsoft Uighur" panose="02000000000000000000" pitchFamily="2" charset="-78"/>
              <a:cs typeface="Microsoft Uighur" panose="02000000000000000000" pitchFamily="2" charset="-78"/>
            </a:endParaRPr>
          </a:p>
        </p:txBody>
      </p:sp>
      <p:sp>
        <p:nvSpPr>
          <p:cNvPr id="25" name="文字方塊 24">
            <a:extLst>
              <a:ext uri="{FF2B5EF4-FFF2-40B4-BE49-F238E27FC236}">
                <a16:creationId xmlns:a16="http://schemas.microsoft.com/office/drawing/2014/main" id="{F9244097-5757-B42C-E0EF-1F3AE0C3DD6E}"/>
              </a:ext>
            </a:extLst>
          </p:cNvPr>
          <p:cNvSpPr txBox="1"/>
          <p:nvPr/>
        </p:nvSpPr>
        <p:spPr>
          <a:xfrm>
            <a:off x="8633465" y="3453935"/>
            <a:ext cx="302731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schemeClr val="bg1"/>
                </a:solidFill>
                <a:effectLst/>
                <a:uLnTx/>
                <a:uFillTx/>
                <a:latin typeface="Microsoft Uighur" panose="02000000000000000000" pitchFamily="2" charset="-78"/>
                <a:cs typeface="Microsoft Uighur" panose="02000000000000000000" pitchFamily="2" charset="-78"/>
              </a:rPr>
              <a:t>NBS WPC EVO / Vacuum tool </a:t>
            </a:r>
            <a:endParaRPr kumimoji="0" lang="zh-TW" altLang="en-US" sz="1600" b="0" i="0" u="none" strike="noStrike" kern="0" cap="none" spc="0" normalizeH="0" baseline="0" noProof="0" dirty="0">
              <a:ln>
                <a:noFill/>
              </a:ln>
              <a:solidFill>
                <a:schemeClr val="bg1"/>
              </a:solidFill>
              <a:effectLst/>
              <a:uLnTx/>
              <a:uFillTx/>
              <a:latin typeface="Microsoft Uighur" panose="02000000000000000000" pitchFamily="2" charset="-78"/>
              <a:cs typeface="Microsoft Uighur" panose="02000000000000000000" pitchFamily="2" charset="-78"/>
            </a:endParaRPr>
          </a:p>
        </p:txBody>
      </p:sp>
      <p:pic>
        <p:nvPicPr>
          <p:cNvPr id="26" name="圖片 25">
            <a:extLst>
              <a:ext uri="{FF2B5EF4-FFF2-40B4-BE49-F238E27FC236}">
                <a16:creationId xmlns:a16="http://schemas.microsoft.com/office/drawing/2014/main" id="{9A072196-FE21-FEDC-5D46-69DA69E153DB}"/>
              </a:ext>
            </a:extLst>
          </p:cNvPr>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0110082" y="5699191"/>
            <a:ext cx="1393754" cy="1083600"/>
          </a:xfrm>
          <a:prstGeom prst="rect">
            <a:avLst/>
          </a:prstGeom>
          <a:noFill/>
          <a:ln>
            <a:noFill/>
          </a:ln>
        </p:spPr>
      </p:pic>
      <p:pic>
        <p:nvPicPr>
          <p:cNvPr id="27" name="圖片 26">
            <a:extLst>
              <a:ext uri="{FF2B5EF4-FFF2-40B4-BE49-F238E27FC236}">
                <a16:creationId xmlns:a16="http://schemas.microsoft.com/office/drawing/2014/main" id="{49A23893-450E-EBAA-85F9-5E69D15DFEFA}"/>
              </a:ext>
            </a:extLst>
          </p:cNvPr>
          <p:cNvPicPr>
            <a:picLocks noChangeAspect="1"/>
          </p:cNvPicPr>
          <p:nvPr/>
        </p:nvPicPr>
        <p:blipFill>
          <a:blip r:embed="rId8"/>
          <a:stretch>
            <a:fillRect/>
          </a:stretch>
        </p:blipFill>
        <p:spPr>
          <a:xfrm>
            <a:off x="8610305" y="1928524"/>
            <a:ext cx="1441510" cy="1450871"/>
          </a:xfrm>
          <a:prstGeom prst="rect">
            <a:avLst/>
          </a:prstGeom>
        </p:spPr>
      </p:pic>
      <p:sp>
        <p:nvSpPr>
          <p:cNvPr id="4" name="手繪多邊形 30">
            <a:extLst>
              <a:ext uri="{FF2B5EF4-FFF2-40B4-BE49-F238E27FC236}">
                <a16:creationId xmlns:a16="http://schemas.microsoft.com/office/drawing/2014/main" id="{6B1C1E53-6171-1441-6F00-033A12F5D9EA}"/>
              </a:ext>
            </a:extLst>
          </p:cNvPr>
          <p:cNvSpPr/>
          <p:nvPr/>
        </p:nvSpPr>
        <p:spPr>
          <a:xfrm>
            <a:off x="6703021" y="1875718"/>
            <a:ext cx="302283" cy="295744"/>
          </a:xfrm>
          <a:custGeom>
            <a:avLst/>
            <a:gdLst>
              <a:gd name="connsiteX0" fmla="*/ 0 w 324031"/>
              <a:gd name="connsiteY0" fmla="*/ 77767 h 388837"/>
              <a:gd name="connsiteX1" fmla="*/ 162016 w 324031"/>
              <a:gd name="connsiteY1" fmla="*/ 77767 h 388837"/>
              <a:gd name="connsiteX2" fmla="*/ 162016 w 324031"/>
              <a:gd name="connsiteY2" fmla="*/ 0 h 388837"/>
              <a:gd name="connsiteX3" fmla="*/ 324031 w 324031"/>
              <a:gd name="connsiteY3" fmla="*/ 194419 h 388837"/>
              <a:gd name="connsiteX4" fmla="*/ 162016 w 324031"/>
              <a:gd name="connsiteY4" fmla="*/ 388837 h 388837"/>
              <a:gd name="connsiteX5" fmla="*/ 162016 w 324031"/>
              <a:gd name="connsiteY5" fmla="*/ 311070 h 388837"/>
              <a:gd name="connsiteX6" fmla="*/ 0 w 324031"/>
              <a:gd name="connsiteY6" fmla="*/ 311070 h 388837"/>
              <a:gd name="connsiteX7" fmla="*/ 0 w 324031"/>
              <a:gd name="connsiteY7" fmla="*/ 77767 h 38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031" h="388837">
                <a:moveTo>
                  <a:pt x="259225" y="0"/>
                </a:moveTo>
                <a:lnTo>
                  <a:pt x="259225" y="194419"/>
                </a:lnTo>
                <a:lnTo>
                  <a:pt x="324031" y="194419"/>
                </a:lnTo>
                <a:lnTo>
                  <a:pt x="162015" y="388837"/>
                </a:lnTo>
                <a:lnTo>
                  <a:pt x="0" y="194419"/>
                </a:lnTo>
                <a:lnTo>
                  <a:pt x="64806" y="194419"/>
                </a:lnTo>
                <a:lnTo>
                  <a:pt x="64806" y="0"/>
                </a:lnTo>
                <a:lnTo>
                  <a:pt x="259225" y="0"/>
                </a:lnTo>
                <a:close/>
              </a:path>
            </a:pathLst>
          </a:custGeom>
          <a:solidFill>
            <a:srgbClr val="0077C8">
              <a:tint val="60000"/>
              <a:hueOff val="0"/>
              <a:satOff val="0"/>
              <a:lumOff val="0"/>
              <a:alphaOff val="0"/>
            </a:srgbClr>
          </a:solidFill>
          <a:ln>
            <a:noFill/>
          </a:ln>
          <a:effectLst/>
        </p:spPr>
        <p:txBody>
          <a:bodyPr spcFirstLastPara="0" vert="horz" wrap="square" lIns="77768" tIns="0" rIns="77766" bIns="97209"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465A5D86-1EFB-A47B-61C2-E18D377AB732}"/>
              </a:ext>
            </a:extLst>
          </p:cNvPr>
          <p:cNvSpPr>
            <a:spLocks noGrp="1"/>
          </p:cNvSpPr>
          <p:nvPr>
            <p:ph type="sldNum" sz="quarter" idx="12"/>
          </p:nvPr>
        </p:nvSpPr>
        <p:spPr/>
        <p:txBody>
          <a:bodyPr/>
          <a:lstStyle/>
          <a:p>
            <a:fld id="{B7E7695C-FCF1-4AA0-9B93-7941FED13DC4}" type="slidenum">
              <a:rPr lang="en-US" smtClean="0"/>
              <a:pPr/>
              <a:t>4</a:t>
            </a:fld>
            <a:endParaRPr lang="en-US"/>
          </a:p>
        </p:txBody>
      </p:sp>
    </p:spTree>
    <p:extLst>
      <p:ext uri="{BB962C8B-B14F-4D97-AF65-F5344CB8AC3E}">
        <p14:creationId xmlns:p14="http://schemas.microsoft.com/office/powerpoint/2010/main" val="240967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82137BE-4C2F-71E8-8D21-E441A5B494ED}"/>
              </a:ext>
            </a:extLst>
          </p:cNvPr>
          <p:cNvPicPr>
            <a:picLocks noChangeAspect="1"/>
          </p:cNvPicPr>
          <p:nvPr/>
        </p:nvPicPr>
        <p:blipFill>
          <a:blip r:embed="rId3"/>
          <a:stretch>
            <a:fillRect/>
          </a:stretch>
        </p:blipFill>
        <p:spPr>
          <a:xfrm>
            <a:off x="0" y="0"/>
            <a:ext cx="12192000" cy="6857999"/>
          </a:xfrm>
          <a:prstGeom prst="rect">
            <a:avLst/>
          </a:prstGeom>
        </p:spPr>
      </p:pic>
      <p:sp>
        <p:nvSpPr>
          <p:cNvPr id="2" name="標題 1">
            <a:extLst>
              <a:ext uri="{FF2B5EF4-FFF2-40B4-BE49-F238E27FC236}">
                <a16:creationId xmlns:a16="http://schemas.microsoft.com/office/drawing/2014/main" id="{EAC92A29-A67E-FD77-C54A-4D9D4C8481C0}"/>
              </a:ext>
            </a:extLst>
          </p:cNvPr>
          <p:cNvSpPr>
            <a:spLocks noGrp="1"/>
          </p:cNvSpPr>
          <p:nvPr>
            <p:ph type="title"/>
          </p:nvPr>
        </p:nvSpPr>
        <p:spPr/>
        <p:txBody>
          <a:bodyPr>
            <a:noAutofit/>
          </a:bodyPr>
          <a:lstStyle/>
          <a:p>
            <a:r>
              <a:rPr lang="en-US" altLang="zh-TW" sz="4800" dirty="0">
                <a:solidFill>
                  <a:schemeClr val="bg1"/>
                </a:solidFill>
                <a:latin typeface="Microsoft Uighur" panose="02000000000000000000" pitchFamily="2" charset="-78"/>
                <a:cs typeface="Microsoft Uighur" panose="02000000000000000000" pitchFamily="2" charset="-78"/>
              </a:rPr>
              <a:t>Background</a:t>
            </a:r>
            <a:endParaRPr lang="zh-TW" altLang="en-US" sz="4800" dirty="0">
              <a:solidFill>
                <a:schemeClr val="bg1"/>
              </a:solidFill>
              <a:latin typeface="Microsoft Uighur" panose="02000000000000000000" pitchFamily="2" charset="-78"/>
              <a:cs typeface="Microsoft Uighur" panose="02000000000000000000" pitchFamily="2" charset="-78"/>
            </a:endParaRPr>
          </a:p>
        </p:txBody>
      </p:sp>
      <p:sp>
        <p:nvSpPr>
          <p:cNvPr id="4" name="內容版面配置區 3">
            <a:extLst>
              <a:ext uri="{FF2B5EF4-FFF2-40B4-BE49-F238E27FC236}">
                <a16:creationId xmlns:a16="http://schemas.microsoft.com/office/drawing/2014/main" id="{F4914338-1AE0-B23A-E97D-BFBB8E172FBA}"/>
              </a:ext>
            </a:extLst>
          </p:cNvPr>
          <p:cNvSpPr>
            <a:spLocks noGrp="1"/>
          </p:cNvSpPr>
          <p:nvPr>
            <p:ph sz="quarter" idx="29"/>
          </p:nvPr>
        </p:nvSpPr>
        <p:spPr>
          <a:xfrm>
            <a:off x="342900" y="1379168"/>
            <a:ext cx="11506200" cy="4700784"/>
          </a:xfrm>
        </p:spPr>
        <p:txBody>
          <a:bodyPr>
            <a:normAutofit fontScale="92500" lnSpcReduction="10000"/>
          </a:bodyPr>
          <a:lstStyle/>
          <a:p>
            <a:pPr marL="228600" marR="0" lvl="0" indent="-228600" algn="l" defTabSz="914400" rtl="0" eaLnBrk="1" fontAlgn="auto" latinLnBrk="0" hangingPunct="1">
              <a:lnSpc>
                <a:spcPct val="90000"/>
              </a:lnSpc>
              <a:spcBef>
                <a:spcPts val="1000"/>
              </a:spcBef>
              <a:spcAft>
                <a:spcPts val="0"/>
              </a:spcAft>
              <a:buClrTx/>
              <a:buSzTx/>
              <a:tabLst/>
              <a:defRPr/>
            </a:pPr>
            <a:r>
              <a:rPr lang="en-US" altLang="zh-TW" sz="4400" b="0" kern="1200" baseline="0" dirty="0">
                <a:solidFill>
                  <a:schemeClr val="bg1"/>
                </a:solidFill>
                <a:effectLst/>
                <a:latin typeface="Microsoft Uighur" panose="02000000000000000000" pitchFamily="2" charset="-78"/>
                <a:cs typeface="Microsoft Uighur" panose="02000000000000000000" pitchFamily="2" charset="-78"/>
              </a:rPr>
              <a:t>What is probe mark shift ?</a:t>
            </a:r>
          </a:p>
          <a:p>
            <a:pPr marL="685800" marR="0" lvl="1" indent="-228600" algn="l" defTabSz="914400" rtl="0" eaLnBrk="1" fontAlgn="auto" latinLnBrk="0" hangingPunct="1">
              <a:lnSpc>
                <a:spcPct val="90000"/>
              </a:lnSpc>
              <a:spcBef>
                <a:spcPts val="1000"/>
              </a:spcBef>
              <a:spcAft>
                <a:spcPts val="0"/>
              </a:spcAft>
              <a:buClrTx/>
              <a:buSzTx/>
              <a:tabLst/>
              <a:defRPr/>
            </a:pPr>
            <a:r>
              <a:rPr lang="en-US" altLang="zh-TW" sz="4000" dirty="0">
                <a:solidFill>
                  <a:schemeClr val="bg1"/>
                </a:solidFill>
                <a:effectLst/>
                <a:latin typeface="Microsoft Uighur" panose="02000000000000000000" pitchFamily="2" charset="-78"/>
                <a:cs typeface="Microsoft Uighur" panose="02000000000000000000" pitchFamily="2" charset="-78"/>
              </a:rPr>
              <a:t>Definition</a:t>
            </a:r>
            <a:endParaRPr lang="en-US" altLang="zh-TW" sz="3600" dirty="0">
              <a:solidFill>
                <a:schemeClr val="bg1"/>
              </a:solidFill>
              <a:effectLst/>
              <a:latin typeface="Microsoft Uighur" panose="02000000000000000000" pitchFamily="2" charset="-78"/>
              <a:cs typeface="Microsoft Uighur" panose="02000000000000000000" pitchFamily="2" charset="-78"/>
            </a:endParaRPr>
          </a:p>
          <a:p>
            <a:pPr marL="685800" marR="0" lvl="1" indent="-228600" algn="l" defTabSz="914400" rtl="0" eaLnBrk="1" fontAlgn="auto" latinLnBrk="0" hangingPunct="1">
              <a:lnSpc>
                <a:spcPct val="90000"/>
              </a:lnSpc>
              <a:spcBef>
                <a:spcPts val="1000"/>
              </a:spcBef>
              <a:spcAft>
                <a:spcPts val="0"/>
              </a:spcAft>
              <a:buClrTx/>
              <a:buSzTx/>
              <a:tabLst/>
              <a:defRPr/>
            </a:pPr>
            <a:r>
              <a:rPr lang="en-US" altLang="zh-TW" sz="4000" dirty="0">
                <a:solidFill>
                  <a:schemeClr val="bg1"/>
                </a:solidFill>
                <a:effectLst/>
                <a:latin typeface="Microsoft Uighur" panose="02000000000000000000" pitchFamily="2" charset="-78"/>
                <a:cs typeface="Microsoft Uighur" panose="02000000000000000000" pitchFamily="2" charset="-78"/>
              </a:rPr>
              <a:t>Gravity of the problem</a:t>
            </a:r>
          </a:p>
          <a:p>
            <a:pPr lvl="2">
              <a:spcBef>
                <a:spcPts val="1000"/>
              </a:spcBef>
            </a:pPr>
            <a:r>
              <a:rPr lang="en-US" altLang="zh-TW" sz="3600" dirty="0">
                <a:solidFill>
                  <a:schemeClr val="bg1"/>
                </a:solidFill>
                <a:latin typeface="Microsoft Uighur" panose="02000000000000000000" pitchFamily="2" charset="-78"/>
                <a:cs typeface="Microsoft Uighur" panose="02000000000000000000" pitchFamily="2" charset="-78"/>
              </a:rPr>
              <a:t>Inaccurate testing</a:t>
            </a:r>
          </a:p>
          <a:p>
            <a:pPr lvl="2">
              <a:spcBef>
                <a:spcPts val="1000"/>
              </a:spcBef>
            </a:pPr>
            <a:r>
              <a:rPr lang="en-US" altLang="zh-TW" sz="3600" dirty="0">
                <a:solidFill>
                  <a:schemeClr val="bg1"/>
                </a:solidFill>
                <a:effectLst/>
                <a:latin typeface="Microsoft Uighur" panose="02000000000000000000" pitchFamily="2" charset="-78"/>
                <a:cs typeface="Microsoft Uighur" panose="02000000000000000000" pitchFamily="2" charset="-78"/>
              </a:rPr>
              <a:t>Wafer damage </a:t>
            </a:r>
          </a:p>
          <a:p>
            <a:pPr lvl="2">
              <a:spcBef>
                <a:spcPts val="1000"/>
              </a:spcBef>
            </a:pPr>
            <a:r>
              <a:rPr lang="en-US" altLang="zh-TW" sz="3600" dirty="0">
                <a:solidFill>
                  <a:schemeClr val="bg1"/>
                </a:solidFill>
                <a:effectLst/>
                <a:latin typeface="Microsoft Uighur" panose="02000000000000000000" pitchFamily="2" charset="-78"/>
                <a:cs typeface="Microsoft Uighur" panose="02000000000000000000" pitchFamily="2" charset="-78"/>
              </a:rPr>
              <a:t>Yield Reduction</a:t>
            </a:r>
          </a:p>
          <a:p>
            <a:pPr lvl="2">
              <a:spcBef>
                <a:spcPts val="1000"/>
              </a:spcBef>
            </a:pPr>
            <a:r>
              <a:rPr lang="en-US" altLang="zh-TW" sz="3600" dirty="0">
                <a:solidFill>
                  <a:schemeClr val="bg1"/>
                </a:solidFill>
                <a:effectLst/>
                <a:latin typeface="Microsoft Uighur" panose="02000000000000000000" pitchFamily="2" charset="-78"/>
                <a:cs typeface="Microsoft Uighur" panose="02000000000000000000" pitchFamily="2" charset="-78"/>
              </a:rPr>
              <a:t>Delayed delivery</a:t>
            </a:r>
          </a:p>
          <a:p>
            <a:pPr marL="685800" marR="0" lvl="1" indent="-228600" algn="l" defTabSz="914400" rtl="0" eaLnBrk="1" fontAlgn="auto" latinLnBrk="0" hangingPunct="1">
              <a:lnSpc>
                <a:spcPct val="90000"/>
              </a:lnSpc>
              <a:spcBef>
                <a:spcPts val="1000"/>
              </a:spcBef>
              <a:spcAft>
                <a:spcPts val="0"/>
              </a:spcAft>
              <a:buClrTx/>
              <a:buSzTx/>
              <a:tabLst/>
              <a:defRPr/>
            </a:pPr>
            <a:r>
              <a:rPr lang="en-US" altLang="zh-TW" sz="4000" dirty="0">
                <a:solidFill>
                  <a:schemeClr val="bg1"/>
                </a:solidFill>
                <a:effectLst/>
                <a:latin typeface="Microsoft Uighur" panose="02000000000000000000" pitchFamily="2" charset="-78"/>
                <a:cs typeface="Microsoft Uighur" panose="02000000000000000000" pitchFamily="2" charset="-78"/>
              </a:rPr>
              <a:t>Consequences</a:t>
            </a:r>
            <a:endParaRPr lang="zh-TW" altLang="zh-TW" sz="4000" dirty="0">
              <a:solidFill>
                <a:schemeClr val="bg1"/>
              </a:solidFill>
              <a:effectLst/>
              <a:latin typeface="Microsoft Uighur" panose="02000000000000000000" pitchFamily="2" charset="-78"/>
              <a:cs typeface="Microsoft Uighur" panose="02000000000000000000" pitchFamily="2" charset="-78"/>
            </a:endParaRPr>
          </a:p>
        </p:txBody>
      </p:sp>
      <p:pic>
        <p:nvPicPr>
          <p:cNvPr id="8" name="圖片 7">
            <a:extLst>
              <a:ext uri="{FF2B5EF4-FFF2-40B4-BE49-F238E27FC236}">
                <a16:creationId xmlns:a16="http://schemas.microsoft.com/office/drawing/2014/main" id="{EA2730BF-0218-76E7-C151-1AA9476159DD}"/>
              </a:ext>
            </a:extLst>
          </p:cNvPr>
          <p:cNvPicPr>
            <a:picLocks noChangeAspect="1"/>
          </p:cNvPicPr>
          <p:nvPr/>
        </p:nvPicPr>
        <p:blipFill rotWithShape="1">
          <a:blip r:embed="rId4"/>
          <a:srcRect l="705"/>
          <a:stretch/>
        </p:blipFill>
        <p:spPr>
          <a:xfrm>
            <a:off x="4559999" y="1829704"/>
            <a:ext cx="7267575" cy="2003130"/>
          </a:xfrm>
          <a:prstGeom prst="rect">
            <a:avLst/>
          </a:prstGeom>
        </p:spPr>
      </p:pic>
      <p:sp>
        <p:nvSpPr>
          <p:cNvPr id="9" name="文字方塊 8">
            <a:extLst>
              <a:ext uri="{FF2B5EF4-FFF2-40B4-BE49-F238E27FC236}">
                <a16:creationId xmlns:a16="http://schemas.microsoft.com/office/drawing/2014/main" id="{1CAB0BBA-F0E8-1CBD-23A1-A64982000D6C}"/>
              </a:ext>
            </a:extLst>
          </p:cNvPr>
          <p:cNvSpPr txBox="1"/>
          <p:nvPr/>
        </p:nvSpPr>
        <p:spPr>
          <a:xfrm>
            <a:off x="4939273" y="1415933"/>
            <a:ext cx="2313454" cy="461665"/>
          </a:xfrm>
          <a:prstGeom prst="rect">
            <a:avLst/>
          </a:prstGeom>
          <a:noFill/>
        </p:spPr>
        <p:txBody>
          <a:bodyPr wrap="none" rtlCol="0">
            <a:spAutoFit/>
          </a:bodyPr>
          <a:lstStyle/>
          <a:p>
            <a:r>
              <a:rPr lang="en-US" altLang="zh-TW" sz="2400" b="1" dirty="0">
                <a:solidFill>
                  <a:schemeClr val="bg1"/>
                </a:solidFill>
                <a:latin typeface="Microsoft Uighur" panose="02000000000000000000" pitchFamily="2" charset="-78"/>
                <a:cs typeface="Microsoft Uighur" panose="02000000000000000000" pitchFamily="2" charset="-78"/>
              </a:rPr>
              <a:t>OQC QM61 document</a:t>
            </a:r>
            <a:endParaRPr lang="zh-TW" altLang="en-US" sz="2400" b="1" dirty="0">
              <a:solidFill>
                <a:schemeClr val="bg1"/>
              </a:solidFill>
              <a:latin typeface="Microsoft Uighur" panose="02000000000000000000" pitchFamily="2" charset="-78"/>
              <a:cs typeface="Microsoft Uighur" panose="02000000000000000000" pitchFamily="2" charset="-78"/>
            </a:endParaRPr>
          </a:p>
        </p:txBody>
      </p:sp>
      <p:sp>
        <p:nvSpPr>
          <p:cNvPr id="10" name="矩形: 圓角 9">
            <a:extLst>
              <a:ext uri="{FF2B5EF4-FFF2-40B4-BE49-F238E27FC236}">
                <a16:creationId xmlns:a16="http://schemas.microsoft.com/office/drawing/2014/main" id="{C323C6D1-7F57-8B5C-FF88-74F38F989298}"/>
              </a:ext>
            </a:extLst>
          </p:cNvPr>
          <p:cNvSpPr/>
          <p:nvPr/>
        </p:nvSpPr>
        <p:spPr>
          <a:xfrm>
            <a:off x="4367785" y="1379168"/>
            <a:ext cx="7652002" cy="4907331"/>
          </a:xfrm>
          <a:custGeom>
            <a:avLst/>
            <a:gdLst>
              <a:gd name="connsiteX0" fmla="*/ 0 w 7652002"/>
              <a:gd name="connsiteY0" fmla="*/ 817905 h 4907331"/>
              <a:gd name="connsiteX1" fmla="*/ 817905 w 7652002"/>
              <a:gd name="connsiteY1" fmla="*/ 0 h 4907331"/>
              <a:gd name="connsiteX2" fmla="*/ 1305885 w 7652002"/>
              <a:gd name="connsiteY2" fmla="*/ 0 h 4907331"/>
              <a:gd name="connsiteX3" fmla="*/ 1793865 w 7652002"/>
              <a:gd name="connsiteY3" fmla="*/ 0 h 4907331"/>
              <a:gd name="connsiteX4" fmla="*/ 2281845 w 7652002"/>
              <a:gd name="connsiteY4" fmla="*/ 0 h 4907331"/>
              <a:gd name="connsiteX5" fmla="*/ 2890149 w 7652002"/>
              <a:gd name="connsiteY5" fmla="*/ 0 h 4907331"/>
              <a:gd name="connsiteX6" fmla="*/ 3438291 w 7652002"/>
              <a:gd name="connsiteY6" fmla="*/ 0 h 4907331"/>
              <a:gd name="connsiteX7" fmla="*/ 3926271 w 7652002"/>
              <a:gd name="connsiteY7" fmla="*/ 0 h 4907331"/>
              <a:gd name="connsiteX8" fmla="*/ 4534575 w 7652002"/>
              <a:gd name="connsiteY8" fmla="*/ 0 h 4907331"/>
              <a:gd name="connsiteX9" fmla="*/ 5082717 w 7652002"/>
              <a:gd name="connsiteY9" fmla="*/ 0 h 4907331"/>
              <a:gd name="connsiteX10" fmla="*/ 5751182 w 7652002"/>
              <a:gd name="connsiteY10" fmla="*/ 0 h 4907331"/>
              <a:gd name="connsiteX11" fmla="*/ 6834097 w 7652002"/>
              <a:gd name="connsiteY11" fmla="*/ 0 h 4907331"/>
              <a:gd name="connsiteX12" fmla="*/ 7652002 w 7652002"/>
              <a:gd name="connsiteY12" fmla="*/ 817905 h 4907331"/>
              <a:gd name="connsiteX13" fmla="*/ 7652002 w 7652002"/>
              <a:gd name="connsiteY13" fmla="*/ 1406779 h 4907331"/>
              <a:gd name="connsiteX14" fmla="*/ 7652002 w 7652002"/>
              <a:gd name="connsiteY14" fmla="*/ 1995653 h 4907331"/>
              <a:gd name="connsiteX15" fmla="*/ 7652002 w 7652002"/>
              <a:gd name="connsiteY15" fmla="*/ 2715387 h 4907331"/>
              <a:gd name="connsiteX16" fmla="*/ 7652002 w 7652002"/>
              <a:gd name="connsiteY16" fmla="*/ 3304261 h 4907331"/>
              <a:gd name="connsiteX17" fmla="*/ 7652002 w 7652002"/>
              <a:gd name="connsiteY17" fmla="*/ 4089426 h 4907331"/>
              <a:gd name="connsiteX18" fmla="*/ 6834097 w 7652002"/>
              <a:gd name="connsiteY18" fmla="*/ 4907331 h 4907331"/>
              <a:gd name="connsiteX19" fmla="*/ 6045307 w 7652002"/>
              <a:gd name="connsiteY19" fmla="*/ 4907331 h 4907331"/>
              <a:gd name="connsiteX20" fmla="*/ 5557327 w 7652002"/>
              <a:gd name="connsiteY20" fmla="*/ 4907331 h 4907331"/>
              <a:gd name="connsiteX21" fmla="*/ 5069347 w 7652002"/>
              <a:gd name="connsiteY21" fmla="*/ 4907331 h 4907331"/>
              <a:gd name="connsiteX22" fmla="*/ 4340720 w 7652002"/>
              <a:gd name="connsiteY22" fmla="*/ 4907331 h 4907331"/>
              <a:gd name="connsiteX23" fmla="*/ 3612092 w 7652002"/>
              <a:gd name="connsiteY23" fmla="*/ 4907331 h 4907331"/>
              <a:gd name="connsiteX24" fmla="*/ 3003788 w 7652002"/>
              <a:gd name="connsiteY24" fmla="*/ 4907331 h 4907331"/>
              <a:gd name="connsiteX25" fmla="*/ 2515808 w 7652002"/>
              <a:gd name="connsiteY25" fmla="*/ 4907331 h 4907331"/>
              <a:gd name="connsiteX26" fmla="*/ 2027828 w 7652002"/>
              <a:gd name="connsiteY26" fmla="*/ 4907331 h 4907331"/>
              <a:gd name="connsiteX27" fmla="*/ 817905 w 7652002"/>
              <a:gd name="connsiteY27" fmla="*/ 4907331 h 4907331"/>
              <a:gd name="connsiteX28" fmla="*/ 0 w 7652002"/>
              <a:gd name="connsiteY28" fmla="*/ 4089426 h 4907331"/>
              <a:gd name="connsiteX29" fmla="*/ 0 w 7652002"/>
              <a:gd name="connsiteY29" fmla="*/ 3435122 h 4907331"/>
              <a:gd name="connsiteX30" fmla="*/ 0 w 7652002"/>
              <a:gd name="connsiteY30" fmla="*/ 2780818 h 4907331"/>
              <a:gd name="connsiteX31" fmla="*/ 0 w 7652002"/>
              <a:gd name="connsiteY31" fmla="*/ 2159229 h 4907331"/>
              <a:gd name="connsiteX32" fmla="*/ 0 w 7652002"/>
              <a:gd name="connsiteY32" fmla="*/ 1504924 h 4907331"/>
              <a:gd name="connsiteX33" fmla="*/ 0 w 7652002"/>
              <a:gd name="connsiteY33" fmla="*/ 817905 h 490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52002" h="4907331" extrusionOk="0">
                <a:moveTo>
                  <a:pt x="0" y="817905"/>
                </a:moveTo>
                <a:cubicBezTo>
                  <a:pt x="19117" y="314827"/>
                  <a:pt x="382934" y="42673"/>
                  <a:pt x="817905" y="0"/>
                </a:cubicBezTo>
                <a:cubicBezTo>
                  <a:pt x="961040" y="-20590"/>
                  <a:pt x="1130216" y="1907"/>
                  <a:pt x="1305885" y="0"/>
                </a:cubicBezTo>
                <a:cubicBezTo>
                  <a:pt x="1481554" y="-1907"/>
                  <a:pt x="1588551" y="9075"/>
                  <a:pt x="1793865" y="0"/>
                </a:cubicBezTo>
                <a:cubicBezTo>
                  <a:pt x="1999179" y="-9075"/>
                  <a:pt x="2140958" y="17960"/>
                  <a:pt x="2281845" y="0"/>
                </a:cubicBezTo>
                <a:cubicBezTo>
                  <a:pt x="2422732" y="-17960"/>
                  <a:pt x="2675898" y="-11576"/>
                  <a:pt x="2890149" y="0"/>
                </a:cubicBezTo>
                <a:cubicBezTo>
                  <a:pt x="3104400" y="11576"/>
                  <a:pt x="3175775" y="-5319"/>
                  <a:pt x="3438291" y="0"/>
                </a:cubicBezTo>
                <a:cubicBezTo>
                  <a:pt x="3700807" y="5319"/>
                  <a:pt x="3757227" y="8794"/>
                  <a:pt x="3926271" y="0"/>
                </a:cubicBezTo>
                <a:cubicBezTo>
                  <a:pt x="4095315" y="-8794"/>
                  <a:pt x="4252328" y="-9692"/>
                  <a:pt x="4534575" y="0"/>
                </a:cubicBezTo>
                <a:cubicBezTo>
                  <a:pt x="4816822" y="9692"/>
                  <a:pt x="4955997" y="-8904"/>
                  <a:pt x="5082717" y="0"/>
                </a:cubicBezTo>
                <a:cubicBezTo>
                  <a:pt x="5209437" y="8904"/>
                  <a:pt x="5522305" y="-31807"/>
                  <a:pt x="5751182" y="0"/>
                </a:cubicBezTo>
                <a:cubicBezTo>
                  <a:pt x="5980059" y="31807"/>
                  <a:pt x="6535704" y="34195"/>
                  <a:pt x="6834097" y="0"/>
                </a:cubicBezTo>
                <a:cubicBezTo>
                  <a:pt x="7239317" y="88069"/>
                  <a:pt x="7640672" y="396625"/>
                  <a:pt x="7652002" y="817905"/>
                </a:cubicBezTo>
                <a:cubicBezTo>
                  <a:pt x="7641904" y="1092114"/>
                  <a:pt x="7679725" y="1171806"/>
                  <a:pt x="7652002" y="1406779"/>
                </a:cubicBezTo>
                <a:cubicBezTo>
                  <a:pt x="7624279" y="1641752"/>
                  <a:pt x="7625450" y="1785513"/>
                  <a:pt x="7652002" y="1995653"/>
                </a:cubicBezTo>
                <a:cubicBezTo>
                  <a:pt x="7678554" y="2205793"/>
                  <a:pt x="7617897" y="2369930"/>
                  <a:pt x="7652002" y="2715387"/>
                </a:cubicBezTo>
                <a:cubicBezTo>
                  <a:pt x="7686107" y="3060844"/>
                  <a:pt x="7644115" y="3086393"/>
                  <a:pt x="7652002" y="3304261"/>
                </a:cubicBezTo>
                <a:cubicBezTo>
                  <a:pt x="7659889" y="3522129"/>
                  <a:pt x="7647086" y="3714752"/>
                  <a:pt x="7652002" y="4089426"/>
                </a:cubicBezTo>
                <a:cubicBezTo>
                  <a:pt x="7656111" y="4552937"/>
                  <a:pt x="7205412" y="4886908"/>
                  <a:pt x="6834097" y="4907331"/>
                </a:cubicBezTo>
                <a:cubicBezTo>
                  <a:pt x="6482304" y="4930018"/>
                  <a:pt x="6352508" y="4928710"/>
                  <a:pt x="6045307" y="4907331"/>
                </a:cubicBezTo>
                <a:cubicBezTo>
                  <a:pt x="5738106" y="4885953"/>
                  <a:pt x="5788290" y="4918639"/>
                  <a:pt x="5557327" y="4907331"/>
                </a:cubicBezTo>
                <a:cubicBezTo>
                  <a:pt x="5326364" y="4896023"/>
                  <a:pt x="5276913" y="4926842"/>
                  <a:pt x="5069347" y="4907331"/>
                </a:cubicBezTo>
                <a:cubicBezTo>
                  <a:pt x="4861781" y="4887820"/>
                  <a:pt x="4500555" y="4930095"/>
                  <a:pt x="4340720" y="4907331"/>
                </a:cubicBezTo>
                <a:cubicBezTo>
                  <a:pt x="4180885" y="4884567"/>
                  <a:pt x="3809308" y="4899162"/>
                  <a:pt x="3612092" y="4907331"/>
                </a:cubicBezTo>
                <a:cubicBezTo>
                  <a:pt x="3414876" y="4915500"/>
                  <a:pt x="3260053" y="4879862"/>
                  <a:pt x="3003788" y="4907331"/>
                </a:cubicBezTo>
                <a:cubicBezTo>
                  <a:pt x="2747523" y="4934800"/>
                  <a:pt x="2660401" y="4913206"/>
                  <a:pt x="2515808" y="4907331"/>
                </a:cubicBezTo>
                <a:cubicBezTo>
                  <a:pt x="2371215" y="4901456"/>
                  <a:pt x="2134460" y="4907262"/>
                  <a:pt x="2027828" y="4907331"/>
                </a:cubicBezTo>
                <a:cubicBezTo>
                  <a:pt x="1921196" y="4907400"/>
                  <a:pt x="1161502" y="4853734"/>
                  <a:pt x="817905" y="4907331"/>
                </a:cubicBezTo>
                <a:cubicBezTo>
                  <a:pt x="337662" y="4883516"/>
                  <a:pt x="-34748" y="4576167"/>
                  <a:pt x="0" y="4089426"/>
                </a:cubicBezTo>
                <a:cubicBezTo>
                  <a:pt x="-5915" y="3774742"/>
                  <a:pt x="-4363" y="3737468"/>
                  <a:pt x="0" y="3435122"/>
                </a:cubicBezTo>
                <a:cubicBezTo>
                  <a:pt x="4363" y="3132776"/>
                  <a:pt x="14119" y="3068820"/>
                  <a:pt x="0" y="2780818"/>
                </a:cubicBezTo>
                <a:cubicBezTo>
                  <a:pt x="-14119" y="2492816"/>
                  <a:pt x="-30926" y="2392565"/>
                  <a:pt x="0" y="2159229"/>
                </a:cubicBezTo>
                <a:cubicBezTo>
                  <a:pt x="30926" y="1925893"/>
                  <a:pt x="-2755" y="1664280"/>
                  <a:pt x="0" y="1504924"/>
                </a:cubicBezTo>
                <a:cubicBezTo>
                  <a:pt x="2755" y="1345569"/>
                  <a:pt x="26311" y="1064398"/>
                  <a:pt x="0" y="817905"/>
                </a:cubicBezTo>
                <a:close/>
              </a:path>
            </a:pathLst>
          </a:custGeom>
          <a:noFill/>
          <a:ln>
            <a:solidFill>
              <a:srgbClr val="ADCDE6"/>
            </a:solidFill>
            <a:extLst>
              <a:ext uri="{C807C97D-BFC1-408E-A445-0C87EB9F89A2}">
                <ask:lineSketchStyleProps xmlns:ask="http://schemas.microsoft.com/office/drawing/2018/sketchyshapes" sd="1066159514">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CF6E7E19-76C5-9FD5-6F00-8C54139DD19B}"/>
              </a:ext>
            </a:extLst>
          </p:cNvPr>
          <p:cNvPicPr>
            <a:picLocks noChangeAspect="1"/>
          </p:cNvPicPr>
          <p:nvPr/>
        </p:nvPicPr>
        <p:blipFill rotWithShape="1">
          <a:blip r:embed="rId5"/>
          <a:srcRect l="34" t="3534" r="1272" b="1004"/>
          <a:stretch/>
        </p:blipFill>
        <p:spPr>
          <a:xfrm>
            <a:off x="4559998" y="3832833"/>
            <a:ext cx="7267575" cy="1955236"/>
          </a:xfrm>
          <a:prstGeom prst="rect">
            <a:avLst/>
          </a:prstGeom>
        </p:spPr>
      </p:pic>
      <p:sp>
        <p:nvSpPr>
          <p:cNvPr id="6" name="Slide Number Placeholder 5">
            <a:extLst>
              <a:ext uri="{FF2B5EF4-FFF2-40B4-BE49-F238E27FC236}">
                <a16:creationId xmlns:a16="http://schemas.microsoft.com/office/drawing/2014/main" id="{2B2EDB61-C37E-F875-DC1D-7E56B05CBCB2}"/>
              </a:ext>
            </a:extLst>
          </p:cNvPr>
          <p:cNvSpPr>
            <a:spLocks noGrp="1"/>
          </p:cNvSpPr>
          <p:nvPr>
            <p:ph type="sldNum" sz="quarter" idx="12"/>
          </p:nvPr>
        </p:nvSpPr>
        <p:spPr/>
        <p:txBody>
          <a:bodyPr/>
          <a:lstStyle/>
          <a:p>
            <a:fld id="{B7E7695C-FCF1-4AA0-9B93-7941FED13DC4}" type="slidenum">
              <a:rPr lang="en-US" smtClean="0"/>
              <a:pPr/>
              <a:t>5</a:t>
            </a:fld>
            <a:endParaRPr lang="en-US"/>
          </a:p>
        </p:txBody>
      </p:sp>
    </p:spTree>
    <p:extLst>
      <p:ext uri="{BB962C8B-B14F-4D97-AF65-F5344CB8AC3E}">
        <p14:creationId xmlns:p14="http://schemas.microsoft.com/office/powerpoint/2010/main" val="149282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descr="一張含有 天空, 螢幕擷取畫面, Web 的圖片">
            <a:extLst>
              <a:ext uri="{FF2B5EF4-FFF2-40B4-BE49-F238E27FC236}">
                <a16:creationId xmlns:a16="http://schemas.microsoft.com/office/drawing/2014/main" id="{40F5502A-5A74-300D-1082-C5EF9A43DEE1}"/>
              </a:ext>
            </a:extLst>
          </p:cNvPr>
          <p:cNvPicPr>
            <a:picLocks noGrp="1" noChangeAspect="1"/>
          </p:cNvPicPr>
          <p:nvPr>
            <p:ph sz="quarter" idx="29"/>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標題 1">
            <a:extLst>
              <a:ext uri="{FF2B5EF4-FFF2-40B4-BE49-F238E27FC236}">
                <a16:creationId xmlns:a16="http://schemas.microsoft.com/office/drawing/2014/main" id="{6B58853D-FCFF-DBEA-0558-BDBD86E834FA}"/>
              </a:ext>
            </a:extLst>
          </p:cNvPr>
          <p:cNvSpPr>
            <a:spLocks noGrp="1"/>
          </p:cNvSpPr>
          <p:nvPr>
            <p:ph type="title"/>
          </p:nvPr>
        </p:nvSpPr>
        <p:spPr/>
        <p:txBody>
          <a:bodyPr>
            <a:noAutofit/>
          </a:bodyPr>
          <a:lstStyle/>
          <a:p>
            <a:r>
              <a:rPr lang="en-US" altLang="zh-TW" sz="4800" b="1" dirty="0">
                <a:solidFill>
                  <a:schemeClr val="bg1"/>
                </a:solidFill>
                <a:latin typeface="Microsoft Uighur" panose="02000000000000000000" pitchFamily="2" charset="-78"/>
                <a:ea typeface="SimSun" panose="02010600030101010101" pitchFamily="2" charset="-122"/>
                <a:cs typeface="Microsoft Uighur" panose="02000000000000000000" pitchFamily="2" charset="-78"/>
              </a:rPr>
              <a:t>Purpose</a:t>
            </a:r>
            <a:endParaRPr lang="zh-TW" altLang="en-US" sz="4800" dirty="0">
              <a:latin typeface="Microsoft Uighur" panose="02000000000000000000" pitchFamily="2" charset="-78"/>
              <a:cs typeface="Microsoft Uighur" panose="02000000000000000000" pitchFamily="2" charset="-78"/>
            </a:endParaRPr>
          </a:p>
        </p:txBody>
      </p:sp>
      <p:sp>
        <p:nvSpPr>
          <p:cNvPr id="10" name="內容版面配置區 3">
            <a:extLst>
              <a:ext uri="{FF2B5EF4-FFF2-40B4-BE49-F238E27FC236}">
                <a16:creationId xmlns:a16="http://schemas.microsoft.com/office/drawing/2014/main" id="{AB61451D-46EF-06AD-14C7-104081422B78}"/>
              </a:ext>
            </a:extLst>
          </p:cNvPr>
          <p:cNvSpPr txBox="1">
            <a:spLocks/>
          </p:cNvSpPr>
          <p:nvPr/>
        </p:nvSpPr>
        <p:spPr>
          <a:xfrm>
            <a:off x="341376" y="1332619"/>
            <a:ext cx="11506200" cy="4700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800"/>
              </a:spcBef>
            </a:pPr>
            <a:r>
              <a:rPr lang="en-US" altLang="zh-TW" sz="3700" dirty="0">
                <a:solidFill>
                  <a:schemeClr val="bg1"/>
                </a:solidFill>
                <a:latin typeface="Microsoft Uighur" panose="02000000000000000000" pitchFamily="2" charset="-78"/>
                <a:cs typeface="Microsoft Uighur" panose="02000000000000000000" pitchFamily="2" charset="-78"/>
              </a:rPr>
              <a:t>In order to increase sampling ratio and prevent escape for the probe mark shift wafers, there is recommended to setup the following condition:</a:t>
            </a:r>
          </a:p>
          <a:p>
            <a:pPr lvl="1">
              <a:lnSpc>
                <a:spcPct val="100000"/>
              </a:lnSpc>
              <a:spcBef>
                <a:spcPts val="1800"/>
              </a:spcBef>
            </a:pPr>
            <a:r>
              <a:rPr lang="en-US" altLang="zh-TW" sz="3300" dirty="0">
                <a:solidFill>
                  <a:schemeClr val="bg1"/>
                </a:solidFill>
                <a:latin typeface="Microsoft Uighur" panose="02000000000000000000" pitchFamily="2" charset="-78"/>
                <a:cs typeface="Microsoft Uighur" panose="02000000000000000000" pitchFamily="2" charset="-78"/>
              </a:rPr>
              <a:t>Set PMI KOZ</a:t>
            </a:r>
            <a:r>
              <a:rPr lang="zh-TW" altLang="en-US" sz="3300" dirty="0">
                <a:solidFill>
                  <a:schemeClr val="bg1"/>
                </a:solidFill>
                <a:latin typeface="Microsoft Uighur" panose="02000000000000000000" pitchFamily="2" charset="-78"/>
                <a:cs typeface="Microsoft Uighur" panose="02000000000000000000" pitchFamily="2" charset="-78"/>
              </a:rPr>
              <a:t> </a:t>
            </a:r>
            <a:r>
              <a:rPr lang="en-US" altLang="zh-TW" sz="3300" dirty="0">
                <a:solidFill>
                  <a:schemeClr val="bg1"/>
                </a:solidFill>
                <a:latin typeface="Microsoft Uighur" panose="02000000000000000000" pitchFamily="2" charset="-78"/>
                <a:cs typeface="Microsoft Uighur" panose="02000000000000000000" pitchFamily="2" charset="-78"/>
              </a:rPr>
              <a:t>(Keep Out Zone) log data auto tag wafer level attribute (WLA ADD OQC).</a:t>
            </a:r>
          </a:p>
          <a:p>
            <a:pPr lvl="1">
              <a:lnSpc>
                <a:spcPct val="100000"/>
              </a:lnSpc>
              <a:spcBef>
                <a:spcPts val="1800"/>
              </a:spcBef>
            </a:pPr>
            <a:r>
              <a:rPr lang="en-US" altLang="zh-TW" sz="3300" dirty="0">
                <a:solidFill>
                  <a:schemeClr val="bg1"/>
                </a:solidFill>
                <a:latin typeface="Microsoft Uighur" panose="02000000000000000000" pitchFamily="2" charset="-78"/>
                <a:cs typeface="Microsoft Uighur" panose="02000000000000000000" pitchFamily="2" charset="-78"/>
              </a:rPr>
              <a:t>Apply the set wafer level attribute to scan OQC.</a:t>
            </a:r>
            <a:endParaRPr lang="zh-TW" altLang="en-US" sz="3300" dirty="0">
              <a:solidFill>
                <a:schemeClr val="bg1"/>
              </a:solidFill>
              <a:latin typeface="Microsoft Uighur" panose="02000000000000000000" pitchFamily="2" charset="-78"/>
              <a:cs typeface="Microsoft Uighur" panose="02000000000000000000" pitchFamily="2" charset="-78"/>
            </a:endParaRPr>
          </a:p>
        </p:txBody>
      </p:sp>
      <p:sp>
        <p:nvSpPr>
          <p:cNvPr id="11" name="文字方塊 10">
            <a:extLst>
              <a:ext uri="{FF2B5EF4-FFF2-40B4-BE49-F238E27FC236}">
                <a16:creationId xmlns:a16="http://schemas.microsoft.com/office/drawing/2014/main" id="{7B83F118-6155-CB19-737B-A7D801922353}"/>
              </a:ext>
            </a:extLst>
          </p:cNvPr>
          <p:cNvSpPr txBox="1"/>
          <p:nvPr/>
        </p:nvSpPr>
        <p:spPr>
          <a:xfrm>
            <a:off x="1945542" y="4631055"/>
            <a:ext cx="6045245" cy="954107"/>
          </a:xfrm>
          <a:prstGeom prst="rect">
            <a:avLst/>
          </a:prstGeom>
          <a:noFill/>
        </p:spPr>
        <p:txBody>
          <a:bodyPr wrap="none" rtlCol="0">
            <a:spAutoFit/>
          </a:bodyPr>
          <a:lstStyle/>
          <a:p>
            <a:r>
              <a:rPr lang="en-US" altLang="zh-TW" sz="2800" dirty="0">
                <a:solidFill>
                  <a:schemeClr val="bg1"/>
                </a:solidFill>
                <a:latin typeface="Microsoft Uighur" panose="02000000000000000000" pitchFamily="2" charset="-78"/>
                <a:cs typeface="Microsoft Uighur" panose="02000000000000000000" pitchFamily="2" charset="-78"/>
              </a:rPr>
              <a:t>KOZ=0 means that the distance from the upper, lower, left </a:t>
            </a:r>
          </a:p>
          <a:p>
            <a:r>
              <a:rPr lang="en-US" altLang="zh-TW" sz="2800" dirty="0">
                <a:solidFill>
                  <a:schemeClr val="bg1"/>
                </a:solidFill>
                <a:latin typeface="Microsoft Uighur" panose="02000000000000000000" pitchFamily="2" charset="-78"/>
                <a:cs typeface="Microsoft Uighur" panose="02000000000000000000" pitchFamily="2" charset="-78"/>
              </a:rPr>
              <a:t>and right boundaries is 0.</a:t>
            </a:r>
            <a:endParaRPr lang="zh-TW" altLang="en-US" sz="2800" dirty="0">
              <a:solidFill>
                <a:schemeClr val="bg1"/>
              </a:solidFill>
              <a:latin typeface="Microsoft Uighur" panose="02000000000000000000" pitchFamily="2" charset="-78"/>
              <a:cs typeface="Microsoft Uighur" panose="02000000000000000000" pitchFamily="2" charset="-78"/>
            </a:endParaRPr>
          </a:p>
        </p:txBody>
      </p:sp>
      <p:pic>
        <p:nvPicPr>
          <p:cNvPr id="12" name="圖片 11">
            <a:extLst>
              <a:ext uri="{FF2B5EF4-FFF2-40B4-BE49-F238E27FC236}">
                <a16:creationId xmlns:a16="http://schemas.microsoft.com/office/drawing/2014/main" id="{2F22167F-22EF-AEED-20EF-0BDDC28EB680}"/>
              </a:ext>
            </a:extLst>
          </p:cNvPr>
          <p:cNvPicPr>
            <a:picLocks noChangeAspect="1"/>
          </p:cNvPicPr>
          <p:nvPr/>
        </p:nvPicPr>
        <p:blipFill rotWithShape="1">
          <a:blip r:embed="rId4"/>
          <a:srcRect l="-2146" t="183" r="2146" b="-183"/>
          <a:stretch/>
        </p:blipFill>
        <p:spPr>
          <a:xfrm>
            <a:off x="1053695" y="4499584"/>
            <a:ext cx="891847" cy="1217051"/>
          </a:xfrm>
          <a:prstGeom prst="rect">
            <a:avLst/>
          </a:prstGeom>
        </p:spPr>
      </p:pic>
      <p:sp>
        <p:nvSpPr>
          <p:cNvPr id="4" name="語音泡泡: 圓角矩形 3">
            <a:extLst>
              <a:ext uri="{FF2B5EF4-FFF2-40B4-BE49-F238E27FC236}">
                <a16:creationId xmlns:a16="http://schemas.microsoft.com/office/drawing/2014/main" id="{79144C06-66A7-B1F1-F315-C31DD3111AF7}"/>
              </a:ext>
            </a:extLst>
          </p:cNvPr>
          <p:cNvSpPr/>
          <p:nvPr/>
        </p:nvSpPr>
        <p:spPr>
          <a:xfrm>
            <a:off x="250558" y="1221887"/>
            <a:ext cx="11690884" cy="2875768"/>
          </a:xfrm>
          <a:custGeom>
            <a:avLst/>
            <a:gdLst>
              <a:gd name="connsiteX0" fmla="*/ 0 w 11690884"/>
              <a:gd name="connsiteY0" fmla="*/ 479304 h 2875768"/>
              <a:gd name="connsiteX1" fmla="*/ 479304 w 11690884"/>
              <a:gd name="connsiteY1" fmla="*/ 0 h 2875768"/>
              <a:gd name="connsiteX2" fmla="*/ 998413 w 11690884"/>
              <a:gd name="connsiteY2" fmla="*/ 0 h 2875768"/>
              <a:gd name="connsiteX3" fmla="*/ 1473447 w 11690884"/>
              <a:gd name="connsiteY3" fmla="*/ 0 h 2875768"/>
              <a:gd name="connsiteX4" fmla="*/ 1948481 w 11690884"/>
              <a:gd name="connsiteY4" fmla="*/ 0 h 2875768"/>
              <a:gd name="connsiteX5" fmla="*/ 1695880 w 11690884"/>
              <a:gd name="connsiteY5" fmla="*/ -243923 h 2875768"/>
              <a:gd name="connsiteX6" fmla="*/ 2267438 w 11690884"/>
              <a:gd name="connsiteY6" fmla="*/ -200017 h 2875768"/>
              <a:gd name="connsiteX7" fmla="*/ 2902502 w 11690884"/>
              <a:gd name="connsiteY7" fmla="*/ -151232 h 2875768"/>
              <a:gd name="connsiteX8" fmla="*/ 3474060 w 11690884"/>
              <a:gd name="connsiteY8" fmla="*/ -107326 h 2875768"/>
              <a:gd name="connsiteX9" fmla="*/ 4045618 w 11690884"/>
              <a:gd name="connsiteY9" fmla="*/ -63420 h 2875768"/>
              <a:gd name="connsiteX10" fmla="*/ 4871202 w 11690884"/>
              <a:gd name="connsiteY10" fmla="*/ 0 h 2875768"/>
              <a:gd name="connsiteX11" fmla="*/ 5568644 w 11690884"/>
              <a:gd name="connsiteY11" fmla="*/ 0 h 2875768"/>
              <a:gd name="connsiteX12" fmla="*/ 6329489 w 11690884"/>
              <a:gd name="connsiteY12" fmla="*/ 0 h 2875768"/>
              <a:gd name="connsiteX13" fmla="*/ 7090334 w 11690884"/>
              <a:gd name="connsiteY13" fmla="*/ 0 h 2875768"/>
              <a:gd name="connsiteX14" fmla="*/ 7597565 w 11690884"/>
              <a:gd name="connsiteY14" fmla="*/ 0 h 2875768"/>
              <a:gd name="connsiteX15" fmla="*/ 8231602 w 11690884"/>
              <a:gd name="connsiteY15" fmla="*/ 0 h 2875768"/>
              <a:gd name="connsiteX16" fmla="*/ 8992448 w 11690884"/>
              <a:gd name="connsiteY16" fmla="*/ 0 h 2875768"/>
              <a:gd name="connsiteX17" fmla="*/ 9626486 w 11690884"/>
              <a:gd name="connsiteY17" fmla="*/ 0 h 2875768"/>
              <a:gd name="connsiteX18" fmla="*/ 10070312 w 11690884"/>
              <a:gd name="connsiteY18" fmla="*/ 0 h 2875768"/>
              <a:gd name="connsiteX19" fmla="*/ 10577542 w 11690884"/>
              <a:gd name="connsiteY19" fmla="*/ 0 h 2875768"/>
              <a:gd name="connsiteX20" fmla="*/ 11211580 w 11690884"/>
              <a:gd name="connsiteY20" fmla="*/ 0 h 2875768"/>
              <a:gd name="connsiteX21" fmla="*/ 11690884 w 11690884"/>
              <a:gd name="connsiteY21" fmla="*/ 479304 h 2875768"/>
              <a:gd name="connsiteX22" fmla="*/ 11690884 w 11690884"/>
              <a:gd name="connsiteY22" fmla="*/ 479295 h 2875768"/>
              <a:gd name="connsiteX23" fmla="*/ 11690884 w 11690884"/>
              <a:gd name="connsiteY23" fmla="*/ 479295 h 2875768"/>
              <a:gd name="connsiteX24" fmla="*/ 11690884 w 11690884"/>
              <a:gd name="connsiteY24" fmla="*/ 824387 h 2875768"/>
              <a:gd name="connsiteX25" fmla="*/ 11690884 w 11690884"/>
              <a:gd name="connsiteY25" fmla="*/ 1198237 h 2875768"/>
              <a:gd name="connsiteX26" fmla="*/ 11690884 w 11690884"/>
              <a:gd name="connsiteY26" fmla="*/ 1761404 h 2875768"/>
              <a:gd name="connsiteX27" fmla="*/ 11690884 w 11690884"/>
              <a:gd name="connsiteY27" fmla="*/ 2396464 h 2875768"/>
              <a:gd name="connsiteX28" fmla="*/ 11211580 w 11690884"/>
              <a:gd name="connsiteY28" fmla="*/ 2875768 h 2875768"/>
              <a:gd name="connsiteX29" fmla="*/ 10704350 w 11690884"/>
              <a:gd name="connsiteY29" fmla="*/ 2875768 h 2875768"/>
              <a:gd name="connsiteX30" fmla="*/ 10260523 w 11690884"/>
              <a:gd name="connsiteY30" fmla="*/ 2875768 h 2875768"/>
              <a:gd name="connsiteX31" fmla="*/ 9563082 w 11690884"/>
              <a:gd name="connsiteY31" fmla="*/ 2875768 h 2875768"/>
              <a:gd name="connsiteX32" fmla="*/ 9055851 w 11690884"/>
              <a:gd name="connsiteY32" fmla="*/ 2875768 h 2875768"/>
              <a:gd name="connsiteX33" fmla="*/ 8358410 w 11690884"/>
              <a:gd name="connsiteY33" fmla="*/ 2875768 h 2875768"/>
              <a:gd name="connsiteX34" fmla="*/ 7597565 w 11690884"/>
              <a:gd name="connsiteY34" fmla="*/ 2875768 h 2875768"/>
              <a:gd name="connsiteX35" fmla="*/ 7026931 w 11690884"/>
              <a:gd name="connsiteY35" fmla="*/ 2875768 h 2875768"/>
              <a:gd name="connsiteX36" fmla="*/ 6266085 w 11690884"/>
              <a:gd name="connsiteY36" fmla="*/ 2875768 h 2875768"/>
              <a:gd name="connsiteX37" fmla="*/ 5758855 w 11690884"/>
              <a:gd name="connsiteY37" fmla="*/ 2875768 h 2875768"/>
              <a:gd name="connsiteX38" fmla="*/ 4871202 w 11690884"/>
              <a:gd name="connsiteY38" fmla="*/ 2875768 h 2875768"/>
              <a:gd name="connsiteX39" fmla="*/ 4374339 w 11690884"/>
              <a:gd name="connsiteY39" fmla="*/ 2875768 h 2875768"/>
              <a:gd name="connsiteX40" fmla="*/ 3877477 w 11690884"/>
              <a:gd name="connsiteY40" fmla="*/ 2875768 h 2875768"/>
              <a:gd name="connsiteX41" fmla="*/ 3380614 w 11690884"/>
              <a:gd name="connsiteY41" fmla="*/ 2875768 h 2875768"/>
              <a:gd name="connsiteX42" fmla="*/ 2737616 w 11690884"/>
              <a:gd name="connsiteY42" fmla="*/ 2875768 h 2875768"/>
              <a:gd name="connsiteX43" fmla="*/ 1948481 w 11690884"/>
              <a:gd name="connsiteY43" fmla="*/ 2875768 h 2875768"/>
              <a:gd name="connsiteX44" fmla="*/ 1948481 w 11690884"/>
              <a:gd name="connsiteY44" fmla="*/ 2875768 h 2875768"/>
              <a:gd name="connsiteX45" fmla="*/ 1502831 w 11690884"/>
              <a:gd name="connsiteY45" fmla="*/ 2875768 h 2875768"/>
              <a:gd name="connsiteX46" fmla="*/ 1027797 w 11690884"/>
              <a:gd name="connsiteY46" fmla="*/ 2875768 h 2875768"/>
              <a:gd name="connsiteX47" fmla="*/ 479304 w 11690884"/>
              <a:gd name="connsiteY47" fmla="*/ 2875768 h 2875768"/>
              <a:gd name="connsiteX48" fmla="*/ 0 w 11690884"/>
              <a:gd name="connsiteY48" fmla="*/ 2396464 h 2875768"/>
              <a:gd name="connsiteX49" fmla="*/ 0 w 11690884"/>
              <a:gd name="connsiteY49" fmla="*/ 1797351 h 2875768"/>
              <a:gd name="connsiteX50" fmla="*/ 0 w 11690884"/>
              <a:gd name="connsiteY50" fmla="*/ 1198237 h 2875768"/>
              <a:gd name="connsiteX51" fmla="*/ 0 w 11690884"/>
              <a:gd name="connsiteY51" fmla="*/ 838766 h 2875768"/>
              <a:gd name="connsiteX52" fmla="*/ 0 w 11690884"/>
              <a:gd name="connsiteY52" fmla="*/ 479295 h 2875768"/>
              <a:gd name="connsiteX53" fmla="*/ 0 w 11690884"/>
              <a:gd name="connsiteY53" fmla="*/ 479295 h 2875768"/>
              <a:gd name="connsiteX54" fmla="*/ 0 w 11690884"/>
              <a:gd name="connsiteY54" fmla="*/ 479304 h 287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1690884" h="2875768" extrusionOk="0">
                <a:moveTo>
                  <a:pt x="0" y="479304"/>
                </a:moveTo>
                <a:cubicBezTo>
                  <a:pt x="-26717" y="198113"/>
                  <a:pt x="175405" y="14708"/>
                  <a:pt x="479304" y="0"/>
                </a:cubicBezTo>
                <a:cubicBezTo>
                  <a:pt x="625528" y="11494"/>
                  <a:pt x="813065" y="-8243"/>
                  <a:pt x="998413" y="0"/>
                </a:cubicBezTo>
                <a:cubicBezTo>
                  <a:pt x="1183761" y="8243"/>
                  <a:pt x="1294545" y="10"/>
                  <a:pt x="1473447" y="0"/>
                </a:cubicBezTo>
                <a:cubicBezTo>
                  <a:pt x="1652349" y="-10"/>
                  <a:pt x="1712437" y="21021"/>
                  <a:pt x="1948481" y="0"/>
                </a:cubicBezTo>
                <a:cubicBezTo>
                  <a:pt x="1872764" y="-72232"/>
                  <a:pt x="1802650" y="-151290"/>
                  <a:pt x="1695880" y="-243923"/>
                </a:cubicBezTo>
                <a:cubicBezTo>
                  <a:pt x="1843353" y="-215336"/>
                  <a:pt x="1985512" y="-212025"/>
                  <a:pt x="2267438" y="-200017"/>
                </a:cubicBezTo>
                <a:cubicBezTo>
                  <a:pt x="2549364" y="-188009"/>
                  <a:pt x="2622810" y="-184711"/>
                  <a:pt x="2902502" y="-151232"/>
                </a:cubicBezTo>
                <a:cubicBezTo>
                  <a:pt x="3182194" y="-117753"/>
                  <a:pt x="3188539" y="-104436"/>
                  <a:pt x="3474060" y="-107326"/>
                </a:cubicBezTo>
                <a:cubicBezTo>
                  <a:pt x="3759581" y="-110216"/>
                  <a:pt x="3901048" y="-88467"/>
                  <a:pt x="4045618" y="-63420"/>
                </a:cubicBezTo>
                <a:cubicBezTo>
                  <a:pt x="4190188" y="-38373"/>
                  <a:pt x="4566159" y="-40216"/>
                  <a:pt x="4871202" y="0"/>
                </a:cubicBezTo>
                <a:cubicBezTo>
                  <a:pt x="5134596" y="28524"/>
                  <a:pt x="5310632" y="-13307"/>
                  <a:pt x="5568644" y="0"/>
                </a:cubicBezTo>
                <a:cubicBezTo>
                  <a:pt x="5826656" y="13307"/>
                  <a:pt x="6068217" y="-7461"/>
                  <a:pt x="6329489" y="0"/>
                </a:cubicBezTo>
                <a:cubicBezTo>
                  <a:pt x="6590762" y="7461"/>
                  <a:pt x="6838622" y="-17811"/>
                  <a:pt x="7090334" y="0"/>
                </a:cubicBezTo>
                <a:cubicBezTo>
                  <a:pt x="7342046" y="17811"/>
                  <a:pt x="7474690" y="-1265"/>
                  <a:pt x="7597565" y="0"/>
                </a:cubicBezTo>
                <a:cubicBezTo>
                  <a:pt x="7720440" y="1265"/>
                  <a:pt x="7963460" y="7003"/>
                  <a:pt x="8231602" y="0"/>
                </a:cubicBezTo>
                <a:cubicBezTo>
                  <a:pt x="8499744" y="-7003"/>
                  <a:pt x="8812492" y="33423"/>
                  <a:pt x="8992448" y="0"/>
                </a:cubicBezTo>
                <a:cubicBezTo>
                  <a:pt x="9172404" y="-33423"/>
                  <a:pt x="9348083" y="-2760"/>
                  <a:pt x="9626486" y="0"/>
                </a:cubicBezTo>
                <a:cubicBezTo>
                  <a:pt x="9904889" y="2760"/>
                  <a:pt x="9873756" y="-4460"/>
                  <a:pt x="10070312" y="0"/>
                </a:cubicBezTo>
                <a:cubicBezTo>
                  <a:pt x="10266868" y="4460"/>
                  <a:pt x="10417936" y="-24355"/>
                  <a:pt x="10577542" y="0"/>
                </a:cubicBezTo>
                <a:cubicBezTo>
                  <a:pt x="10737148" y="24355"/>
                  <a:pt x="11062101" y="-10482"/>
                  <a:pt x="11211580" y="0"/>
                </a:cubicBezTo>
                <a:cubicBezTo>
                  <a:pt x="11533443" y="-12093"/>
                  <a:pt x="11691915" y="224386"/>
                  <a:pt x="11690884" y="479304"/>
                </a:cubicBezTo>
                <a:lnTo>
                  <a:pt x="11690884" y="479295"/>
                </a:lnTo>
                <a:lnTo>
                  <a:pt x="11690884" y="479295"/>
                </a:lnTo>
                <a:cubicBezTo>
                  <a:pt x="11690957" y="573912"/>
                  <a:pt x="11675849" y="684623"/>
                  <a:pt x="11690884" y="824387"/>
                </a:cubicBezTo>
                <a:cubicBezTo>
                  <a:pt x="11705919" y="964151"/>
                  <a:pt x="11690028" y="1074767"/>
                  <a:pt x="11690884" y="1198237"/>
                </a:cubicBezTo>
                <a:cubicBezTo>
                  <a:pt x="11694995" y="1337974"/>
                  <a:pt x="11695209" y="1645842"/>
                  <a:pt x="11690884" y="1761404"/>
                </a:cubicBezTo>
                <a:cubicBezTo>
                  <a:pt x="11686559" y="1876966"/>
                  <a:pt x="11679915" y="2217341"/>
                  <a:pt x="11690884" y="2396464"/>
                </a:cubicBezTo>
                <a:cubicBezTo>
                  <a:pt x="11698046" y="2685300"/>
                  <a:pt x="11534903" y="2858536"/>
                  <a:pt x="11211580" y="2875768"/>
                </a:cubicBezTo>
                <a:cubicBezTo>
                  <a:pt x="11092388" y="2885129"/>
                  <a:pt x="10875793" y="2888933"/>
                  <a:pt x="10704350" y="2875768"/>
                </a:cubicBezTo>
                <a:cubicBezTo>
                  <a:pt x="10532907" y="2862604"/>
                  <a:pt x="10355134" y="2891748"/>
                  <a:pt x="10260523" y="2875768"/>
                </a:cubicBezTo>
                <a:cubicBezTo>
                  <a:pt x="10165912" y="2859788"/>
                  <a:pt x="9794368" y="2884671"/>
                  <a:pt x="9563082" y="2875768"/>
                </a:cubicBezTo>
                <a:cubicBezTo>
                  <a:pt x="9331796" y="2866865"/>
                  <a:pt x="9280104" y="2866337"/>
                  <a:pt x="9055851" y="2875768"/>
                </a:cubicBezTo>
                <a:cubicBezTo>
                  <a:pt x="8831598" y="2885199"/>
                  <a:pt x="8559128" y="2876183"/>
                  <a:pt x="8358410" y="2875768"/>
                </a:cubicBezTo>
                <a:cubicBezTo>
                  <a:pt x="8157692" y="2875353"/>
                  <a:pt x="7947282" y="2905723"/>
                  <a:pt x="7597565" y="2875768"/>
                </a:cubicBezTo>
                <a:cubicBezTo>
                  <a:pt x="7247848" y="2845813"/>
                  <a:pt x="7147964" y="2871075"/>
                  <a:pt x="7026931" y="2875768"/>
                </a:cubicBezTo>
                <a:cubicBezTo>
                  <a:pt x="6905898" y="2880461"/>
                  <a:pt x="6580249" y="2900549"/>
                  <a:pt x="6266085" y="2875768"/>
                </a:cubicBezTo>
                <a:cubicBezTo>
                  <a:pt x="5951921" y="2850987"/>
                  <a:pt x="5977710" y="2853258"/>
                  <a:pt x="5758855" y="2875768"/>
                </a:cubicBezTo>
                <a:cubicBezTo>
                  <a:pt x="5540000" y="2898279"/>
                  <a:pt x="5267098" y="2855578"/>
                  <a:pt x="4871202" y="2875768"/>
                </a:cubicBezTo>
                <a:cubicBezTo>
                  <a:pt x="4739024" y="2891038"/>
                  <a:pt x="4584121" y="2889736"/>
                  <a:pt x="4374339" y="2875768"/>
                </a:cubicBezTo>
                <a:cubicBezTo>
                  <a:pt x="4164557" y="2861800"/>
                  <a:pt x="4084902" y="2855344"/>
                  <a:pt x="3877477" y="2875768"/>
                </a:cubicBezTo>
                <a:cubicBezTo>
                  <a:pt x="3670052" y="2896192"/>
                  <a:pt x="3562416" y="2861642"/>
                  <a:pt x="3380614" y="2875768"/>
                </a:cubicBezTo>
                <a:cubicBezTo>
                  <a:pt x="3198812" y="2889894"/>
                  <a:pt x="2867879" y="2856577"/>
                  <a:pt x="2737616" y="2875768"/>
                </a:cubicBezTo>
                <a:cubicBezTo>
                  <a:pt x="2607353" y="2894959"/>
                  <a:pt x="2112174" y="2868715"/>
                  <a:pt x="1948481" y="2875768"/>
                </a:cubicBezTo>
                <a:lnTo>
                  <a:pt x="1948481" y="2875768"/>
                </a:lnTo>
                <a:cubicBezTo>
                  <a:pt x="1853164" y="2866316"/>
                  <a:pt x="1682131" y="2894664"/>
                  <a:pt x="1502831" y="2875768"/>
                </a:cubicBezTo>
                <a:cubicBezTo>
                  <a:pt x="1323531" y="2856873"/>
                  <a:pt x="1236831" y="2857670"/>
                  <a:pt x="1027797" y="2875768"/>
                </a:cubicBezTo>
                <a:cubicBezTo>
                  <a:pt x="818763" y="2893866"/>
                  <a:pt x="669774" y="2872613"/>
                  <a:pt x="479304" y="2875768"/>
                </a:cubicBezTo>
                <a:cubicBezTo>
                  <a:pt x="216043" y="2941802"/>
                  <a:pt x="32288" y="2632203"/>
                  <a:pt x="0" y="2396464"/>
                </a:cubicBezTo>
                <a:cubicBezTo>
                  <a:pt x="964" y="2267066"/>
                  <a:pt x="3204" y="2060293"/>
                  <a:pt x="0" y="1797351"/>
                </a:cubicBezTo>
                <a:cubicBezTo>
                  <a:pt x="-3204" y="1534409"/>
                  <a:pt x="5410" y="1325876"/>
                  <a:pt x="0" y="1198237"/>
                </a:cubicBezTo>
                <a:cubicBezTo>
                  <a:pt x="4443" y="1122800"/>
                  <a:pt x="-4179" y="985460"/>
                  <a:pt x="0" y="838766"/>
                </a:cubicBezTo>
                <a:cubicBezTo>
                  <a:pt x="4179" y="692072"/>
                  <a:pt x="4349" y="619121"/>
                  <a:pt x="0" y="479295"/>
                </a:cubicBezTo>
                <a:lnTo>
                  <a:pt x="0" y="479295"/>
                </a:lnTo>
                <a:lnTo>
                  <a:pt x="0" y="479304"/>
                </a:lnTo>
                <a:close/>
              </a:path>
            </a:pathLst>
          </a:custGeom>
          <a:noFill/>
          <a:ln w="22225" cap="flat" cmpd="sng" algn="ctr">
            <a:solidFill>
              <a:srgbClr val="ADCDE6"/>
            </a:solidFill>
            <a:prstDash val="solid"/>
            <a:round/>
            <a:headEnd type="none" w="med" len="med"/>
            <a:tailEnd type="none" w="med" len="med"/>
            <a:extLst>
              <a:ext uri="{C807C97D-BFC1-408E-A445-0C87EB9F89A2}">
                <ask:lineSketchStyleProps xmlns:ask="http://schemas.microsoft.com/office/drawing/2018/sketchyshapes" sd="1219033472">
                  <a:prstGeom prst="wedgeRoundRectCallout">
                    <a:avLst>
                      <a:gd name="adj1" fmla="val -35494"/>
                      <a:gd name="adj2" fmla="val -58482"/>
                      <a:gd name="adj3" fmla="val 16667"/>
                    </a:avLst>
                  </a:prstGeom>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tlCol="0" anchor="ctr"/>
          <a:lstStyle/>
          <a:p>
            <a:pPr algn="ctr"/>
            <a:endParaRPr lang="zh-TW" altLang="en-US" dirty="0"/>
          </a:p>
        </p:txBody>
      </p:sp>
      <p:pic>
        <p:nvPicPr>
          <p:cNvPr id="9" name="圖片 8" descr="一張含有 螢幕擷取畫面, 光線 的圖片&#10;&#10;自動產生的描述">
            <a:extLst>
              <a:ext uri="{FF2B5EF4-FFF2-40B4-BE49-F238E27FC236}">
                <a16:creationId xmlns:a16="http://schemas.microsoft.com/office/drawing/2014/main" id="{27298B74-6117-F62A-E25C-B7B9EBAAA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8654" y="3839460"/>
            <a:ext cx="4843904" cy="2960164"/>
          </a:xfrm>
          <a:prstGeom prst="rect">
            <a:avLst/>
          </a:prstGeom>
        </p:spPr>
      </p:pic>
      <p:sp>
        <p:nvSpPr>
          <p:cNvPr id="5" name="Slide Number Placeholder 4">
            <a:extLst>
              <a:ext uri="{FF2B5EF4-FFF2-40B4-BE49-F238E27FC236}">
                <a16:creationId xmlns:a16="http://schemas.microsoft.com/office/drawing/2014/main" id="{09657AEF-7388-D38E-3A50-63441EC798A8}"/>
              </a:ext>
            </a:extLst>
          </p:cNvPr>
          <p:cNvSpPr>
            <a:spLocks noGrp="1"/>
          </p:cNvSpPr>
          <p:nvPr>
            <p:ph type="sldNum" sz="quarter" idx="12"/>
          </p:nvPr>
        </p:nvSpPr>
        <p:spPr/>
        <p:txBody>
          <a:bodyPr/>
          <a:lstStyle/>
          <a:p>
            <a:fld id="{B7E7695C-FCF1-4AA0-9B93-7941FED13DC4}" type="slidenum">
              <a:rPr lang="en-US" smtClean="0"/>
              <a:pPr/>
              <a:t>6</a:t>
            </a:fld>
            <a:endParaRPr lang="en-US"/>
          </a:p>
        </p:txBody>
      </p:sp>
    </p:spTree>
    <p:extLst>
      <p:ext uri="{BB962C8B-B14F-4D97-AF65-F5344CB8AC3E}">
        <p14:creationId xmlns:p14="http://schemas.microsoft.com/office/powerpoint/2010/main" val="3669044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內容版面配置區 30" descr="一張含有 天空 的圖片">
            <a:extLst>
              <a:ext uri="{FF2B5EF4-FFF2-40B4-BE49-F238E27FC236}">
                <a16:creationId xmlns:a16="http://schemas.microsoft.com/office/drawing/2014/main" id="{7555A73B-60A5-3287-2336-40F6DDAC4EBB}"/>
              </a:ext>
            </a:extLst>
          </p:cNvPr>
          <p:cNvPicPr>
            <a:picLocks noGrp="1" noChangeAspect="1"/>
          </p:cNvPicPr>
          <p:nvPr>
            <p:ph sz="quarter" idx="29"/>
          </p:nvPr>
        </p:nvPicPr>
        <p:blipFill>
          <a:blip r:embed="rId3">
            <a:extLst>
              <a:ext uri="{28A0092B-C50C-407E-A947-70E740481C1C}">
                <a14:useLocalDpi xmlns:a14="http://schemas.microsoft.com/office/drawing/2010/main" val="0"/>
              </a:ext>
            </a:extLst>
          </a:blip>
          <a:stretch>
            <a:fillRect/>
          </a:stretch>
        </p:blipFill>
        <p:spPr>
          <a:xfrm>
            <a:off x="-1" y="3005"/>
            <a:ext cx="12186657" cy="6854995"/>
          </a:xfrm>
        </p:spPr>
      </p:pic>
      <p:sp>
        <p:nvSpPr>
          <p:cNvPr id="2" name="標題 1">
            <a:extLst>
              <a:ext uri="{FF2B5EF4-FFF2-40B4-BE49-F238E27FC236}">
                <a16:creationId xmlns:a16="http://schemas.microsoft.com/office/drawing/2014/main" id="{B8DE38A7-C53F-28C9-9C04-F5681C115652}"/>
              </a:ext>
            </a:extLst>
          </p:cNvPr>
          <p:cNvSpPr>
            <a:spLocks noGrp="1"/>
          </p:cNvSpPr>
          <p:nvPr>
            <p:ph type="title"/>
          </p:nvPr>
        </p:nvSpPr>
        <p:spPr/>
        <p:txBody>
          <a:bodyPr>
            <a:noAutofit/>
          </a:bodyPr>
          <a:lstStyle/>
          <a:p>
            <a:r>
              <a:rPr lang="en-US" altLang="zh-TW" sz="4800" b="1" dirty="0">
                <a:solidFill>
                  <a:schemeClr val="bg1"/>
                </a:solidFill>
                <a:latin typeface="Microsoft Uighur" panose="02000000000000000000" pitchFamily="2" charset="-78"/>
                <a:cs typeface="Microsoft Uighur" panose="02000000000000000000" pitchFamily="2" charset="-78"/>
              </a:rPr>
              <a:t>Process flow</a:t>
            </a:r>
            <a:br>
              <a:rPr lang="en-US" altLang="zh-TW" sz="4800" b="1" dirty="0">
                <a:solidFill>
                  <a:schemeClr val="bg1"/>
                </a:solidFill>
                <a:latin typeface="Microsoft Uighur" panose="02000000000000000000" pitchFamily="2" charset="-78"/>
                <a:cs typeface="Microsoft Uighur" panose="02000000000000000000" pitchFamily="2" charset="-78"/>
              </a:rPr>
            </a:br>
            <a:br>
              <a:rPr lang="en-US" altLang="zh-TW" sz="4800" b="1" dirty="0">
                <a:solidFill>
                  <a:schemeClr val="bg1"/>
                </a:solidFill>
                <a:latin typeface="Microsoft Uighur" panose="02000000000000000000" pitchFamily="2" charset="-78"/>
                <a:cs typeface="Microsoft Uighur" panose="02000000000000000000" pitchFamily="2" charset="-78"/>
              </a:rPr>
            </a:br>
            <a:endParaRPr lang="zh-TW" altLang="en-US" sz="4800" b="1" dirty="0">
              <a:solidFill>
                <a:schemeClr val="bg1"/>
              </a:solidFill>
              <a:latin typeface="Microsoft Uighur" panose="02000000000000000000" pitchFamily="2" charset="-78"/>
              <a:cs typeface="Microsoft Uighur" panose="02000000000000000000" pitchFamily="2" charset="-78"/>
            </a:endParaRPr>
          </a:p>
        </p:txBody>
      </p:sp>
      <p:sp>
        <p:nvSpPr>
          <p:cNvPr id="5" name="橢圓 4">
            <a:extLst>
              <a:ext uri="{FF2B5EF4-FFF2-40B4-BE49-F238E27FC236}">
                <a16:creationId xmlns:a16="http://schemas.microsoft.com/office/drawing/2014/main" id="{FB93C4BA-C4C9-C6A6-8F8E-29C19BA75398}"/>
              </a:ext>
            </a:extLst>
          </p:cNvPr>
          <p:cNvSpPr/>
          <p:nvPr/>
        </p:nvSpPr>
        <p:spPr>
          <a:xfrm>
            <a:off x="1240963" y="1081034"/>
            <a:ext cx="2124075" cy="96202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b="1" dirty="0">
                <a:latin typeface="Microsoft Uighur" panose="02000000000000000000" pitchFamily="2" charset="-78"/>
                <a:cs typeface="Microsoft Uighur" panose="02000000000000000000" pitchFamily="2" charset="-78"/>
              </a:rPr>
              <a:t>Probe PM Shift Detected</a:t>
            </a:r>
            <a:endParaRPr lang="zh-TW" altLang="en-US" sz="2400" b="1" dirty="0">
              <a:latin typeface="Microsoft Uighur" panose="02000000000000000000" pitchFamily="2" charset="-78"/>
              <a:cs typeface="Microsoft Uighur" panose="02000000000000000000" pitchFamily="2" charset="-78"/>
            </a:endParaRPr>
          </a:p>
        </p:txBody>
      </p:sp>
      <p:sp>
        <p:nvSpPr>
          <p:cNvPr id="6" name="橢圓 5">
            <a:extLst>
              <a:ext uri="{FF2B5EF4-FFF2-40B4-BE49-F238E27FC236}">
                <a16:creationId xmlns:a16="http://schemas.microsoft.com/office/drawing/2014/main" id="{061A2EBD-216D-790B-3C51-2375FBEB49BA}"/>
              </a:ext>
            </a:extLst>
          </p:cNvPr>
          <p:cNvSpPr/>
          <p:nvPr/>
        </p:nvSpPr>
        <p:spPr>
          <a:xfrm>
            <a:off x="9702140" y="3944530"/>
            <a:ext cx="2124075" cy="96202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b="1" dirty="0">
                <a:latin typeface="Microsoft Uighur" panose="02000000000000000000" pitchFamily="2" charset="-78"/>
                <a:cs typeface="Microsoft Uighur" panose="02000000000000000000" pitchFamily="2" charset="-78"/>
              </a:rPr>
              <a:t>End</a:t>
            </a:r>
            <a:endParaRPr lang="zh-TW" altLang="en-US" sz="2400" b="1" dirty="0">
              <a:latin typeface="Microsoft Uighur" panose="02000000000000000000" pitchFamily="2" charset="-78"/>
              <a:cs typeface="Microsoft Uighur" panose="02000000000000000000" pitchFamily="2" charset="-78"/>
            </a:endParaRPr>
          </a:p>
        </p:txBody>
      </p:sp>
      <p:sp>
        <p:nvSpPr>
          <p:cNvPr id="7" name="矩形: 圓角 6">
            <a:extLst>
              <a:ext uri="{FF2B5EF4-FFF2-40B4-BE49-F238E27FC236}">
                <a16:creationId xmlns:a16="http://schemas.microsoft.com/office/drawing/2014/main" id="{3BC6E470-D189-1B39-3062-3959C5C2E3D4}"/>
              </a:ext>
            </a:extLst>
          </p:cNvPr>
          <p:cNvSpPr/>
          <p:nvPr/>
        </p:nvSpPr>
        <p:spPr>
          <a:xfrm>
            <a:off x="7578065" y="2453683"/>
            <a:ext cx="2124075" cy="962025"/>
          </a:xfrm>
          <a:prstGeom prst="roundRect">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189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b="1" dirty="0">
                <a:latin typeface="Microsoft Uighur" panose="02000000000000000000" pitchFamily="2" charset="-78"/>
                <a:cs typeface="Microsoft Uighur" panose="02000000000000000000" pitchFamily="2" charset="-78"/>
              </a:rPr>
              <a:t>Probe PMI optimize if available</a:t>
            </a:r>
            <a:endParaRPr lang="zh-TW" altLang="en-US" sz="2400" b="1" dirty="0">
              <a:latin typeface="Microsoft Uighur" panose="02000000000000000000" pitchFamily="2" charset="-78"/>
              <a:cs typeface="Microsoft Uighur" panose="02000000000000000000" pitchFamily="2" charset="-78"/>
            </a:endParaRPr>
          </a:p>
        </p:txBody>
      </p:sp>
      <p:sp>
        <p:nvSpPr>
          <p:cNvPr id="8" name="流程圖: 決策 7">
            <a:extLst>
              <a:ext uri="{FF2B5EF4-FFF2-40B4-BE49-F238E27FC236}">
                <a16:creationId xmlns:a16="http://schemas.microsoft.com/office/drawing/2014/main" id="{A4C60713-F957-EF09-9652-54188CC187FA}"/>
              </a:ext>
            </a:extLst>
          </p:cNvPr>
          <p:cNvSpPr/>
          <p:nvPr/>
        </p:nvSpPr>
        <p:spPr>
          <a:xfrm>
            <a:off x="1129046" y="2358528"/>
            <a:ext cx="2337791" cy="1152334"/>
          </a:xfrm>
          <a:prstGeom prst="flowChartDecision">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189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970" b="1" dirty="0">
                <a:solidFill>
                  <a:schemeClr val="tx1"/>
                </a:solidFill>
                <a:latin typeface="Microsoft Uighur" panose="02000000000000000000" pitchFamily="2" charset="-78"/>
                <a:cs typeface="Microsoft Uighur" panose="02000000000000000000" pitchFamily="2" charset="-78"/>
              </a:rPr>
              <a:t>EQP Check prober PMI result</a:t>
            </a:r>
            <a:endParaRPr lang="zh-TW" altLang="en-US" sz="1970" b="1" dirty="0">
              <a:solidFill>
                <a:schemeClr val="tx1"/>
              </a:solidFill>
              <a:latin typeface="Microsoft Uighur" panose="02000000000000000000" pitchFamily="2" charset="-78"/>
              <a:cs typeface="Microsoft Uighur" panose="02000000000000000000" pitchFamily="2" charset="-78"/>
            </a:endParaRPr>
          </a:p>
        </p:txBody>
      </p:sp>
      <p:sp>
        <p:nvSpPr>
          <p:cNvPr id="9" name="流程圖: 決策 8">
            <a:extLst>
              <a:ext uri="{FF2B5EF4-FFF2-40B4-BE49-F238E27FC236}">
                <a16:creationId xmlns:a16="http://schemas.microsoft.com/office/drawing/2014/main" id="{3EC098F6-37E6-A139-957A-168BDF4616CF}"/>
              </a:ext>
            </a:extLst>
          </p:cNvPr>
          <p:cNvSpPr/>
          <p:nvPr/>
        </p:nvSpPr>
        <p:spPr>
          <a:xfrm>
            <a:off x="4272891" y="2368948"/>
            <a:ext cx="2334251" cy="1152333"/>
          </a:xfrm>
          <a:prstGeom prst="flowChartDecision">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189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b="1" dirty="0">
                <a:latin typeface="Microsoft Uighur" panose="02000000000000000000" pitchFamily="2" charset="-78"/>
                <a:cs typeface="Microsoft Uighur" panose="02000000000000000000" pitchFamily="2" charset="-78"/>
              </a:rPr>
              <a:t>Tool stop and EQP check tool</a:t>
            </a:r>
            <a:endParaRPr lang="zh-TW" altLang="en-US" sz="2000" b="1" dirty="0">
              <a:latin typeface="Microsoft Uighur" panose="02000000000000000000" pitchFamily="2" charset="-78"/>
              <a:cs typeface="Microsoft Uighur" panose="02000000000000000000" pitchFamily="2" charset="-78"/>
            </a:endParaRPr>
          </a:p>
        </p:txBody>
      </p:sp>
      <p:sp>
        <p:nvSpPr>
          <p:cNvPr id="10" name="矩形: 圓角 9">
            <a:extLst>
              <a:ext uri="{FF2B5EF4-FFF2-40B4-BE49-F238E27FC236}">
                <a16:creationId xmlns:a16="http://schemas.microsoft.com/office/drawing/2014/main" id="{D85518C5-BAC4-CEDB-C59B-B4853F115896}"/>
              </a:ext>
            </a:extLst>
          </p:cNvPr>
          <p:cNvSpPr/>
          <p:nvPr/>
        </p:nvSpPr>
        <p:spPr>
          <a:xfrm>
            <a:off x="4378873" y="3944530"/>
            <a:ext cx="2124075" cy="962025"/>
          </a:xfrm>
          <a:prstGeom prst="roundRect">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189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b="1" dirty="0">
                <a:latin typeface="Microsoft Uighur" panose="02000000000000000000" pitchFamily="2" charset="-78"/>
                <a:cs typeface="Microsoft Uighur" panose="02000000000000000000" pitchFamily="2" charset="-78"/>
              </a:rPr>
              <a:t>PM shift investigation</a:t>
            </a:r>
            <a:endParaRPr lang="zh-TW" altLang="en-US" sz="2400" b="1" dirty="0">
              <a:latin typeface="Microsoft Uighur" panose="02000000000000000000" pitchFamily="2" charset="-78"/>
              <a:cs typeface="Microsoft Uighur" panose="02000000000000000000" pitchFamily="2" charset="-78"/>
            </a:endParaRPr>
          </a:p>
        </p:txBody>
      </p:sp>
      <p:sp>
        <p:nvSpPr>
          <p:cNvPr id="11" name="矩形: 圓角 10">
            <a:extLst>
              <a:ext uri="{FF2B5EF4-FFF2-40B4-BE49-F238E27FC236}">
                <a16:creationId xmlns:a16="http://schemas.microsoft.com/office/drawing/2014/main" id="{F30CF00C-611D-E89C-F0DC-2608D6A7D5DC}"/>
              </a:ext>
            </a:extLst>
          </p:cNvPr>
          <p:cNvSpPr/>
          <p:nvPr/>
        </p:nvSpPr>
        <p:spPr>
          <a:xfrm>
            <a:off x="1134997" y="3934889"/>
            <a:ext cx="2336006" cy="962025"/>
          </a:xfrm>
          <a:prstGeom prst="roundRect">
            <a:avLst/>
          </a:prstGeom>
          <a:solidFill>
            <a:schemeClr val="accent5">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360" b="1" dirty="0">
                <a:latin typeface="Microsoft Uighur" panose="02000000000000000000" pitchFamily="2" charset="-78"/>
                <a:cs typeface="Microsoft Uighur" panose="02000000000000000000" pitchFamily="2" charset="-78"/>
              </a:rPr>
              <a:t>Auto tag attribute : WLA ADD OQC=M2X</a:t>
            </a:r>
            <a:endParaRPr lang="zh-TW" altLang="en-US" sz="2360" b="1" dirty="0">
              <a:latin typeface="Microsoft Uighur" panose="02000000000000000000" pitchFamily="2" charset="-78"/>
              <a:cs typeface="Microsoft Uighur" panose="02000000000000000000" pitchFamily="2" charset="-78"/>
            </a:endParaRPr>
          </a:p>
        </p:txBody>
      </p:sp>
      <p:sp>
        <p:nvSpPr>
          <p:cNvPr id="12" name="矩形: 圓角 11">
            <a:extLst>
              <a:ext uri="{FF2B5EF4-FFF2-40B4-BE49-F238E27FC236}">
                <a16:creationId xmlns:a16="http://schemas.microsoft.com/office/drawing/2014/main" id="{A1EB93DD-BACB-0FA3-5B46-A50832C65FCE}"/>
              </a:ext>
            </a:extLst>
          </p:cNvPr>
          <p:cNvSpPr/>
          <p:nvPr/>
        </p:nvSpPr>
        <p:spPr>
          <a:xfrm>
            <a:off x="1134997" y="5310520"/>
            <a:ext cx="2336006" cy="962025"/>
          </a:xfrm>
          <a:prstGeom prst="roundRect">
            <a:avLst/>
          </a:prstGeom>
          <a:solidFill>
            <a:schemeClr val="accent5">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b="1" dirty="0">
                <a:latin typeface="Microsoft Uighur" panose="02000000000000000000" pitchFamily="2" charset="-78"/>
                <a:cs typeface="Microsoft Uighur" panose="02000000000000000000" pitchFamily="2" charset="-78"/>
              </a:rPr>
              <a:t>Trigger additional M2X sampling in INSP2 Follow OQC PMI flow</a:t>
            </a:r>
            <a:endParaRPr lang="zh-TW" altLang="en-US" sz="2100" b="1" dirty="0">
              <a:latin typeface="Microsoft Uighur" panose="02000000000000000000" pitchFamily="2" charset="-78"/>
              <a:cs typeface="Microsoft Uighur" panose="02000000000000000000" pitchFamily="2" charset="-78"/>
            </a:endParaRPr>
          </a:p>
        </p:txBody>
      </p:sp>
      <p:cxnSp>
        <p:nvCxnSpPr>
          <p:cNvPr id="13" name="直線單箭頭接點 12">
            <a:extLst>
              <a:ext uri="{FF2B5EF4-FFF2-40B4-BE49-F238E27FC236}">
                <a16:creationId xmlns:a16="http://schemas.microsoft.com/office/drawing/2014/main" id="{99AAB735-BE94-E325-E33E-DA6C65DD1EDE}"/>
              </a:ext>
            </a:extLst>
          </p:cNvPr>
          <p:cNvCxnSpPr>
            <a:cxnSpLocks/>
            <a:stCxn id="5" idx="4"/>
            <a:endCxn id="8" idx="0"/>
          </p:cNvCxnSpPr>
          <p:nvPr/>
        </p:nvCxnSpPr>
        <p:spPr>
          <a:xfrm flipH="1">
            <a:off x="2297942" y="2043059"/>
            <a:ext cx="5059" cy="315469"/>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F4EEF5E9-A279-621A-EC3D-3ED212DF9D01}"/>
              </a:ext>
            </a:extLst>
          </p:cNvPr>
          <p:cNvCxnSpPr>
            <a:cxnSpLocks/>
            <a:stCxn id="8" idx="2"/>
            <a:endCxn id="11" idx="0"/>
          </p:cNvCxnSpPr>
          <p:nvPr/>
        </p:nvCxnSpPr>
        <p:spPr>
          <a:xfrm>
            <a:off x="2297942" y="3510862"/>
            <a:ext cx="5058" cy="424027"/>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單箭頭接點 14">
            <a:extLst>
              <a:ext uri="{FF2B5EF4-FFF2-40B4-BE49-F238E27FC236}">
                <a16:creationId xmlns:a16="http://schemas.microsoft.com/office/drawing/2014/main" id="{2E09F9D2-7BF4-53D7-E777-F190EF32CC94}"/>
              </a:ext>
            </a:extLst>
          </p:cNvPr>
          <p:cNvCxnSpPr>
            <a:cxnSpLocks/>
            <a:stCxn id="11" idx="2"/>
            <a:endCxn id="12" idx="0"/>
          </p:cNvCxnSpPr>
          <p:nvPr/>
        </p:nvCxnSpPr>
        <p:spPr>
          <a:xfrm>
            <a:off x="2303000" y="4896914"/>
            <a:ext cx="0" cy="413606"/>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單箭頭接點 15">
            <a:extLst>
              <a:ext uri="{FF2B5EF4-FFF2-40B4-BE49-F238E27FC236}">
                <a16:creationId xmlns:a16="http://schemas.microsoft.com/office/drawing/2014/main" id="{FA8C02A8-4B99-465C-0DF7-CF357C843037}"/>
              </a:ext>
            </a:extLst>
          </p:cNvPr>
          <p:cNvCxnSpPr>
            <a:cxnSpLocks/>
            <a:stCxn id="8" idx="3"/>
            <a:endCxn id="9" idx="1"/>
          </p:cNvCxnSpPr>
          <p:nvPr/>
        </p:nvCxnSpPr>
        <p:spPr>
          <a:xfrm>
            <a:off x="3466837" y="2934695"/>
            <a:ext cx="806054" cy="1042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線單箭頭接點 16">
            <a:extLst>
              <a:ext uri="{FF2B5EF4-FFF2-40B4-BE49-F238E27FC236}">
                <a16:creationId xmlns:a16="http://schemas.microsoft.com/office/drawing/2014/main" id="{C363D6F1-F50B-D3F2-AB5D-11DA998918D9}"/>
              </a:ext>
            </a:extLst>
          </p:cNvPr>
          <p:cNvCxnSpPr>
            <a:cxnSpLocks/>
            <a:stCxn id="9" idx="2"/>
            <a:endCxn id="10" idx="0"/>
          </p:cNvCxnSpPr>
          <p:nvPr/>
        </p:nvCxnSpPr>
        <p:spPr>
          <a:xfrm>
            <a:off x="5440017" y="3521281"/>
            <a:ext cx="894" cy="423249"/>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8" name="直線單箭頭接點 17">
            <a:extLst>
              <a:ext uri="{FF2B5EF4-FFF2-40B4-BE49-F238E27FC236}">
                <a16:creationId xmlns:a16="http://schemas.microsoft.com/office/drawing/2014/main" id="{FC318D57-87FA-A454-9DB0-55CF3217BC09}"/>
              </a:ext>
            </a:extLst>
          </p:cNvPr>
          <p:cNvCxnSpPr>
            <a:cxnSpLocks/>
            <a:stCxn id="9" idx="3"/>
            <a:endCxn id="7" idx="1"/>
          </p:cNvCxnSpPr>
          <p:nvPr/>
        </p:nvCxnSpPr>
        <p:spPr>
          <a:xfrm flipV="1">
            <a:off x="6607142" y="2934696"/>
            <a:ext cx="970923" cy="10419"/>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單箭頭接點 18">
            <a:extLst>
              <a:ext uri="{FF2B5EF4-FFF2-40B4-BE49-F238E27FC236}">
                <a16:creationId xmlns:a16="http://schemas.microsoft.com/office/drawing/2014/main" id="{BAD9EDEF-5C02-E6B2-66C1-C2979149F229}"/>
              </a:ext>
            </a:extLst>
          </p:cNvPr>
          <p:cNvCxnSpPr>
            <a:stCxn id="10" idx="3"/>
            <a:endCxn id="6" idx="2"/>
          </p:cNvCxnSpPr>
          <p:nvPr/>
        </p:nvCxnSpPr>
        <p:spPr>
          <a:xfrm>
            <a:off x="6502948" y="4425543"/>
            <a:ext cx="3199192" cy="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9BEB612D-5E19-7B39-8273-CA27CD7351AB}"/>
              </a:ext>
            </a:extLst>
          </p:cNvPr>
          <p:cNvCxnSpPr>
            <a:cxnSpLocks/>
          </p:cNvCxnSpPr>
          <p:nvPr/>
        </p:nvCxnSpPr>
        <p:spPr>
          <a:xfrm>
            <a:off x="9702140" y="2934695"/>
            <a:ext cx="1062037"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1" name="直線單箭頭接點 20">
            <a:extLst>
              <a:ext uri="{FF2B5EF4-FFF2-40B4-BE49-F238E27FC236}">
                <a16:creationId xmlns:a16="http://schemas.microsoft.com/office/drawing/2014/main" id="{4285DADC-A0E0-F4B3-5664-979D023D168C}"/>
              </a:ext>
            </a:extLst>
          </p:cNvPr>
          <p:cNvCxnSpPr>
            <a:cxnSpLocks/>
            <a:endCxn id="6" idx="0"/>
          </p:cNvCxnSpPr>
          <p:nvPr/>
        </p:nvCxnSpPr>
        <p:spPr>
          <a:xfrm>
            <a:off x="10764177" y="2934695"/>
            <a:ext cx="1" cy="1009835"/>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22" name="文字方塊 21">
            <a:extLst>
              <a:ext uri="{FF2B5EF4-FFF2-40B4-BE49-F238E27FC236}">
                <a16:creationId xmlns:a16="http://schemas.microsoft.com/office/drawing/2014/main" id="{33FEFD8D-EF12-3984-6B3B-E5DAD2BF162B}"/>
              </a:ext>
            </a:extLst>
          </p:cNvPr>
          <p:cNvSpPr txBox="1"/>
          <p:nvPr/>
        </p:nvSpPr>
        <p:spPr>
          <a:xfrm>
            <a:off x="2303000" y="3523806"/>
            <a:ext cx="1037696" cy="369332"/>
          </a:xfrm>
          <a:prstGeom prst="rect">
            <a:avLst/>
          </a:prstGeom>
          <a:noFill/>
        </p:spPr>
        <p:txBody>
          <a:bodyPr wrap="square" rtlCol="0">
            <a:spAutoFit/>
          </a:bodyPr>
          <a:lstStyle/>
          <a:p>
            <a:r>
              <a:rPr lang="en-US" altLang="zh-TW" b="1" dirty="0">
                <a:solidFill>
                  <a:schemeClr val="bg1"/>
                </a:solidFill>
                <a:latin typeface="Microsoft Uighur" panose="02000000000000000000" pitchFamily="2" charset="-78"/>
                <a:cs typeface="Microsoft Uighur" panose="02000000000000000000" pitchFamily="2" charset="-78"/>
              </a:rPr>
              <a:t>KOZ=0</a:t>
            </a:r>
            <a:endParaRPr lang="zh-TW" altLang="en-US" b="1" dirty="0">
              <a:solidFill>
                <a:schemeClr val="bg1"/>
              </a:solidFill>
              <a:latin typeface="Microsoft Uighur" panose="02000000000000000000" pitchFamily="2" charset="-78"/>
              <a:cs typeface="Microsoft Uighur" panose="02000000000000000000" pitchFamily="2" charset="-78"/>
            </a:endParaRPr>
          </a:p>
        </p:txBody>
      </p:sp>
      <p:sp>
        <p:nvSpPr>
          <p:cNvPr id="23" name="文字方塊 22">
            <a:extLst>
              <a:ext uri="{FF2B5EF4-FFF2-40B4-BE49-F238E27FC236}">
                <a16:creationId xmlns:a16="http://schemas.microsoft.com/office/drawing/2014/main" id="{181E653D-17C6-436B-71BD-33A857035DB8}"/>
              </a:ext>
            </a:extLst>
          </p:cNvPr>
          <p:cNvSpPr txBox="1"/>
          <p:nvPr/>
        </p:nvSpPr>
        <p:spPr>
          <a:xfrm>
            <a:off x="3400064" y="2608859"/>
            <a:ext cx="1037696" cy="369332"/>
          </a:xfrm>
          <a:prstGeom prst="rect">
            <a:avLst/>
          </a:prstGeom>
          <a:noFill/>
        </p:spPr>
        <p:txBody>
          <a:bodyPr wrap="square" rtlCol="0">
            <a:spAutoFit/>
          </a:bodyPr>
          <a:lstStyle/>
          <a:p>
            <a:r>
              <a:rPr lang="en-US" altLang="zh-TW" b="1" dirty="0">
                <a:solidFill>
                  <a:schemeClr val="bg1"/>
                </a:solidFill>
                <a:latin typeface="Microsoft Uighur" panose="02000000000000000000" pitchFamily="2" charset="-78"/>
                <a:cs typeface="Microsoft Uighur" panose="02000000000000000000" pitchFamily="2" charset="-78"/>
              </a:rPr>
              <a:t>KOZ : 0~2</a:t>
            </a:r>
            <a:endParaRPr lang="zh-TW" altLang="en-US" b="1" dirty="0">
              <a:solidFill>
                <a:schemeClr val="bg1"/>
              </a:solidFill>
              <a:latin typeface="Microsoft Uighur" panose="02000000000000000000" pitchFamily="2" charset="-78"/>
              <a:cs typeface="Microsoft Uighur" panose="02000000000000000000" pitchFamily="2" charset="-78"/>
            </a:endParaRPr>
          </a:p>
        </p:txBody>
      </p:sp>
      <p:sp>
        <p:nvSpPr>
          <p:cNvPr id="24" name="文字方塊 23">
            <a:extLst>
              <a:ext uri="{FF2B5EF4-FFF2-40B4-BE49-F238E27FC236}">
                <a16:creationId xmlns:a16="http://schemas.microsoft.com/office/drawing/2014/main" id="{38573746-BF4F-B215-5FD8-5FA7BE2D4A65}"/>
              </a:ext>
            </a:extLst>
          </p:cNvPr>
          <p:cNvSpPr txBox="1"/>
          <p:nvPr/>
        </p:nvSpPr>
        <p:spPr>
          <a:xfrm>
            <a:off x="6557622" y="2608858"/>
            <a:ext cx="1216919" cy="369332"/>
          </a:xfrm>
          <a:prstGeom prst="rect">
            <a:avLst/>
          </a:prstGeom>
          <a:noFill/>
        </p:spPr>
        <p:txBody>
          <a:bodyPr wrap="square" rtlCol="0">
            <a:spAutoFit/>
          </a:bodyPr>
          <a:lstStyle/>
          <a:p>
            <a:r>
              <a:rPr lang="en-US" altLang="zh-TW" b="1" dirty="0">
                <a:solidFill>
                  <a:schemeClr val="bg1"/>
                </a:solidFill>
                <a:latin typeface="Microsoft Uighur" panose="02000000000000000000" pitchFamily="2" charset="-78"/>
                <a:cs typeface="Microsoft Uighur" panose="02000000000000000000" pitchFamily="2" charset="-78"/>
              </a:rPr>
              <a:t>False alarm</a:t>
            </a:r>
            <a:endParaRPr lang="zh-TW" altLang="en-US" b="1" dirty="0">
              <a:solidFill>
                <a:schemeClr val="bg1"/>
              </a:solidFill>
              <a:latin typeface="Microsoft Uighur" panose="02000000000000000000" pitchFamily="2" charset="-78"/>
              <a:cs typeface="Microsoft Uighur" panose="02000000000000000000" pitchFamily="2" charset="-78"/>
            </a:endParaRPr>
          </a:p>
        </p:txBody>
      </p:sp>
      <p:sp>
        <p:nvSpPr>
          <p:cNvPr id="25" name="文字方塊 24">
            <a:extLst>
              <a:ext uri="{FF2B5EF4-FFF2-40B4-BE49-F238E27FC236}">
                <a16:creationId xmlns:a16="http://schemas.microsoft.com/office/drawing/2014/main" id="{E39F6FBE-52B2-E880-3D0B-BE4046A348EB}"/>
              </a:ext>
            </a:extLst>
          </p:cNvPr>
          <p:cNvSpPr txBox="1"/>
          <p:nvPr/>
        </p:nvSpPr>
        <p:spPr>
          <a:xfrm>
            <a:off x="5440016" y="3544756"/>
            <a:ext cx="1216919" cy="369332"/>
          </a:xfrm>
          <a:prstGeom prst="rect">
            <a:avLst/>
          </a:prstGeom>
          <a:noFill/>
        </p:spPr>
        <p:txBody>
          <a:bodyPr wrap="square" rtlCol="0">
            <a:spAutoFit/>
          </a:bodyPr>
          <a:lstStyle/>
          <a:p>
            <a:r>
              <a:rPr lang="en-US" altLang="zh-TW" b="1" dirty="0">
                <a:solidFill>
                  <a:schemeClr val="bg1"/>
                </a:solidFill>
                <a:latin typeface="Microsoft Uighur" panose="02000000000000000000" pitchFamily="2" charset="-78"/>
                <a:cs typeface="Microsoft Uighur" panose="02000000000000000000" pitchFamily="2" charset="-78"/>
              </a:rPr>
              <a:t>True alarm</a:t>
            </a:r>
            <a:endParaRPr lang="zh-TW" altLang="en-US" b="1" dirty="0">
              <a:solidFill>
                <a:schemeClr val="bg1"/>
              </a:solidFill>
              <a:latin typeface="Microsoft Uighur" panose="02000000000000000000" pitchFamily="2" charset="-78"/>
              <a:cs typeface="Microsoft Uighur" panose="02000000000000000000" pitchFamily="2" charset="-78"/>
            </a:endParaRPr>
          </a:p>
        </p:txBody>
      </p:sp>
      <p:sp>
        <p:nvSpPr>
          <p:cNvPr id="26" name="矩形: 圓角 25">
            <a:extLst>
              <a:ext uri="{FF2B5EF4-FFF2-40B4-BE49-F238E27FC236}">
                <a16:creationId xmlns:a16="http://schemas.microsoft.com/office/drawing/2014/main" id="{3F01DCE3-D073-7152-A5F8-6708D87E25D1}"/>
              </a:ext>
            </a:extLst>
          </p:cNvPr>
          <p:cNvSpPr/>
          <p:nvPr/>
        </p:nvSpPr>
        <p:spPr>
          <a:xfrm>
            <a:off x="9992053" y="1192271"/>
            <a:ext cx="772124" cy="375528"/>
          </a:xfrm>
          <a:prstGeom prst="roundRect">
            <a:avLst/>
          </a:prstGeom>
          <a:solidFill>
            <a:schemeClr val="accent5">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b="1" dirty="0">
                <a:latin typeface="Microsoft Uighur" panose="02000000000000000000" pitchFamily="2" charset="-78"/>
                <a:cs typeface="Microsoft Uighur" panose="02000000000000000000" pitchFamily="2" charset="-78"/>
              </a:rPr>
              <a:t>Auto</a:t>
            </a:r>
            <a:endParaRPr lang="zh-TW" altLang="en-US" sz="2400" b="1" dirty="0">
              <a:latin typeface="Microsoft Uighur" panose="02000000000000000000" pitchFamily="2" charset="-78"/>
              <a:cs typeface="Microsoft Uighur" panose="02000000000000000000" pitchFamily="2" charset="-78"/>
            </a:endParaRPr>
          </a:p>
        </p:txBody>
      </p:sp>
      <p:sp>
        <p:nvSpPr>
          <p:cNvPr id="27" name="矩形: 圓角 26">
            <a:extLst>
              <a:ext uri="{FF2B5EF4-FFF2-40B4-BE49-F238E27FC236}">
                <a16:creationId xmlns:a16="http://schemas.microsoft.com/office/drawing/2014/main" id="{5D754CD8-ADFE-CAB0-B024-FB8A3D6D292A}"/>
              </a:ext>
            </a:extLst>
          </p:cNvPr>
          <p:cNvSpPr/>
          <p:nvPr/>
        </p:nvSpPr>
        <p:spPr>
          <a:xfrm>
            <a:off x="9992053" y="1683904"/>
            <a:ext cx="772124" cy="375528"/>
          </a:xfrm>
          <a:prstGeom prst="roundRect">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18900000" scaled="1"/>
            <a:tileRec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300" b="1" dirty="0">
                <a:latin typeface="Microsoft Uighur" panose="02000000000000000000" pitchFamily="2" charset="-78"/>
                <a:cs typeface="Microsoft Uighur" panose="02000000000000000000" pitchFamily="2" charset="-78"/>
              </a:rPr>
              <a:t>EQP</a:t>
            </a:r>
            <a:endParaRPr lang="zh-TW" altLang="en-US" sz="2300" b="1" dirty="0">
              <a:latin typeface="Microsoft Uighur" panose="02000000000000000000" pitchFamily="2" charset="-78"/>
              <a:cs typeface="Microsoft Uighur" panose="02000000000000000000" pitchFamily="2" charset="-78"/>
            </a:endParaRPr>
          </a:p>
        </p:txBody>
      </p:sp>
      <p:cxnSp>
        <p:nvCxnSpPr>
          <p:cNvPr id="28" name="直線接點 27">
            <a:extLst>
              <a:ext uri="{FF2B5EF4-FFF2-40B4-BE49-F238E27FC236}">
                <a16:creationId xmlns:a16="http://schemas.microsoft.com/office/drawing/2014/main" id="{ED9609C8-AE8C-44A8-3398-EBBF80409B3B}"/>
              </a:ext>
            </a:extLst>
          </p:cNvPr>
          <p:cNvCxnSpPr>
            <a:cxnSpLocks/>
            <a:stCxn id="12" idx="3"/>
          </p:cNvCxnSpPr>
          <p:nvPr/>
        </p:nvCxnSpPr>
        <p:spPr>
          <a:xfrm flipV="1">
            <a:off x="3471003" y="5781818"/>
            <a:ext cx="7293174" cy="971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9" name="直線單箭頭接點 28">
            <a:extLst>
              <a:ext uri="{FF2B5EF4-FFF2-40B4-BE49-F238E27FC236}">
                <a16:creationId xmlns:a16="http://schemas.microsoft.com/office/drawing/2014/main" id="{067F9755-55F0-4DF1-DCD2-0C50014A3418}"/>
              </a:ext>
            </a:extLst>
          </p:cNvPr>
          <p:cNvCxnSpPr>
            <a:endCxn id="6" idx="4"/>
          </p:cNvCxnSpPr>
          <p:nvPr/>
        </p:nvCxnSpPr>
        <p:spPr>
          <a:xfrm flipV="1">
            <a:off x="10764177" y="4906555"/>
            <a:ext cx="1" cy="87526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pic>
        <p:nvPicPr>
          <p:cNvPr id="46" name="圖片 45">
            <a:extLst>
              <a:ext uri="{FF2B5EF4-FFF2-40B4-BE49-F238E27FC236}">
                <a16:creationId xmlns:a16="http://schemas.microsoft.com/office/drawing/2014/main" id="{EF99D5DC-FECC-9B2A-09B4-AF8CF668E159}"/>
              </a:ext>
            </a:extLst>
          </p:cNvPr>
          <p:cNvPicPr>
            <a:picLocks noChangeAspect="1"/>
          </p:cNvPicPr>
          <p:nvPr/>
        </p:nvPicPr>
        <p:blipFill>
          <a:blip r:embed="rId4"/>
          <a:stretch>
            <a:fillRect/>
          </a:stretch>
        </p:blipFill>
        <p:spPr>
          <a:xfrm>
            <a:off x="8047657" y="4384326"/>
            <a:ext cx="1548518" cy="1438781"/>
          </a:xfrm>
          <a:prstGeom prst="rect">
            <a:avLst/>
          </a:prstGeom>
        </p:spPr>
      </p:pic>
      <p:pic>
        <p:nvPicPr>
          <p:cNvPr id="48" name="圖片 47" descr="一張含有 螢幕擷取畫面, 設計 的圖片">
            <a:extLst>
              <a:ext uri="{FF2B5EF4-FFF2-40B4-BE49-F238E27FC236}">
                <a16:creationId xmlns:a16="http://schemas.microsoft.com/office/drawing/2014/main" id="{28ED3E06-F294-2272-5329-629935D057B6}"/>
              </a:ext>
            </a:extLst>
          </p:cNvPr>
          <p:cNvPicPr>
            <a:picLocks noChangeAspect="1"/>
          </p:cNvPicPr>
          <p:nvPr/>
        </p:nvPicPr>
        <p:blipFill rotWithShape="1">
          <a:blip r:embed="rId5">
            <a:extLst>
              <a:ext uri="{28A0092B-C50C-407E-A947-70E740481C1C}">
                <a14:useLocalDpi xmlns:a14="http://schemas.microsoft.com/office/drawing/2010/main" val="0"/>
              </a:ext>
            </a:extLst>
          </a:blip>
          <a:srcRect l="25539" t="72132" r="45557"/>
          <a:stretch/>
        </p:blipFill>
        <p:spPr>
          <a:xfrm>
            <a:off x="-92817" y="5465811"/>
            <a:ext cx="1524215" cy="1469598"/>
          </a:xfrm>
          <a:prstGeom prst="rect">
            <a:avLst/>
          </a:prstGeom>
        </p:spPr>
      </p:pic>
      <p:sp>
        <p:nvSpPr>
          <p:cNvPr id="4" name="Slide Number Placeholder 3">
            <a:extLst>
              <a:ext uri="{FF2B5EF4-FFF2-40B4-BE49-F238E27FC236}">
                <a16:creationId xmlns:a16="http://schemas.microsoft.com/office/drawing/2014/main" id="{0265BD17-7037-E6F7-4AC0-6BBE940067F3}"/>
              </a:ext>
            </a:extLst>
          </p:cNvPr>
          <p:cNvSpPr>
            <a:spLocks noGrp="1"/>
          </p:cNvSpPr>
          <p:nvPr>
            <p:ph type="sldNum" sz="quarter" idx="12"/>
          </p:nvPr>
        </p:nvSpPr>
        <p:spPr/>
        <p:txBody>
          <a:bodyPr/>
          <a:lstStyle/>
          <a:p>
            <a:fld id="{B7E7695C-FCF1-4AA0-9B93-7941FED13DC4}" type="slidenum">
              <a:rPr lang="en-US" smtClean="0"/>
              <a:pPr/>
              <a:t>7</a:t>
            </a:fld>
            <a:endParaRPr lang="en-US"/>
          </a:p>
        </p:txBody>
      </p:sp>
    </p:spTree>
    <p:extLst>
      <p:ext uri="{BB962C8B-B14F-4D97-AF65-F5344CB8AC3E}">
        <p14:creationId xmlns:p14="http://schemas.microsoft.com/office/powerpoint/2010/main" val="3295791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descr="一張含有 藍色, 電子藍, 天空 的圖片">
            <a:extLst>
              <a:ext uri="{FF2B5EF4-FFF2-40B4-BE49-F238E27FC236}">
                <a16:creationId xmlns:a16="http://schemas.microsoft.com/office/drawing/2014/main" id="{0835F7FD-15AB-B162-826B-D78CD49B10D2}"/>
              </a:ext>
            </a:extLst>
          </p:cNvPr>
          <p:cNvPicPr>
            <a:picLocks noGrp="1" noChangeAspect="1"/>
          </p:cNvPicPr>
          <p:nvPr>
            <p:ph sz="quarter" idx="29"/>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標題 1">
            <a:extLst>
              <a:ext uri="{FF2B5EF4-FFF2-40B4-BE49-F238E27FC236}">
                <a16:creationId xmlns:a16="http://schemas.microsoft.com/office/drawing/2014/main" id="{2B72EA74-A7D1-C11C-3196-A9EB30D9676D}"/>
              </a:ext>
            </a:extLst>
          </p:cNvPr>
          <p:cNvSpPr>
            <a:spLocks noGrp="1"/>
          </p:cNvSpPr>
          <p:nvPr>
            <p:ph type="title"/>
          </p:nvPr>
        </p:nvSpPr>
        <p:spPr/>
        <p:txBody>
          <a:bodyPr>
            <a:noAutofit/>
          </a:bodyPr>
          <a:lstStyle/>
          <a:p>
            <a:r>
              <a:rPr lang="en-US" altLang="zh-TW" sz="4800" b="1" dirty="0">
                <a:solidFill>
                  <a:schemeClr val="bg1"/>
                </a:solidFill>
                <a:latin typeface="Microsoft Uighur" panose="02000000000000000000" pitchFamily="2" charset="-78"/>
                <a:cs typeface="Microsoft Uighur" panose="02000000000000000000" pitchFamily="2" charset="-78"/>
              </a:rPr>
              <a:t>Method</a:t>
            </a:r>
            <a:endParaRPr lang="zh-TW" altLang="en-US" sz="4800" b="1" dirty="0">
              <a:solidFill>
                <a:schemeClr val="bg1"/>
              </a:solidFill>
              <a:latin typeface="Microsoft Uighur" panose="02000000000000000000" pitchFamily="2" charset="-78"/>
              <a:cs typeface="Microsoft Uighur" panose="02000000000000000000" pitchFamily="2" charset="-78"/>
            </a:endParaRPr>
          </a:p>
        </p:txBody>
      </p:sp>
      <p:sp>
        <p:nvSpPr>
          <p:cNvPr id="3" name="文字版面配置區 2">
            <a:extLst>
              <a:ext uri="{FF2B5EF4-FFF2-40B4-BE49-F238E27FC236}">
                <a16:creationId xmlns:a16="http://schemas.microsoft.com/office/drawing/2014/main" id="{6384D1E1-A863-6FF4-8EDB-71C55C0BD8BF}"/>
              </a:ext>
            </a:extLst>
          </p:cNvPr>
          <p:cNvSpPr>
            <a:spLocks noGrp="1"/>
          </p:cNvSpPr>
          <p:nvPr>
            <p:ph type="body" sz="quarter" idx="27"/>
          </p:nvPr>
        </p:nvSpPr>
        <p:spPr/>
        <p:txBody>
          <a:bodyPr/>
          <a:lstStyle/>
          <a:p>
            <a:endParaRPr lang="zh-TW" altLang="en-US"/>
          </a:p>
        </p:txBody>
      </p:sp>
      <p:sp>
        <p:nvSpPr>
          <p:cNvPr id="7" name="內容版面配置區 3">
            <a:extLst>
              <a:ext uri="{FF2B5EF4-FFF2-40B4-BE49-F238E27FC236}">
                <a16:creationId xmlns:a16="http://schemas.microsoft.com/office/drawing/2014/main" id="{1C529CB7-489F-6890-CE54-D99DC619E738}"/>
              </a:ext>
            </a:extLst>
          </p:cNvPr>
          <p:cNvSpPr txBox="1">
            <a:spLocks/>
          </p:cNvSpPr>
          <p:nvPr/>
        </p:nvSpPr>
        <p:spPr>
          <a:xfrm>
            <a:off x="342900" y="1194899"/>
            <a:ext cx="11734800" cy="5344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360"/>
              </a:lnSpc>
            </a:pPr>
            <a:r>
              <a:rPr lang="en-US" altLang="zh-TW" sz="3600" dirty="0">
                <a:solidFill>
                  <a:schemeClr val="bg1"/>
                </a:solidFill>
                <a:latin typeface="Microsoft Uighur" panose="02000000000000000000" pitchFamily="2" charset="-78"/>
                <a:cs typeface="Microsoft Uighur" panose="02000000000000000000" pitchFamily="2" charset="-78"/>
              </a:rPr>
              <a:t>Tester Configuration:</a:t>
            </a:r>
          </a:p>
          <a:p>
            <a:pPr lvl="1">
              <a:lnSpc>
                <a:spcPts val="3360"/>
              </a:lnSpc>
            </a:pPr>
            <a:r>
              <a:rPr lang="en-US" altLang="zh-TW" sz="3200" dirty="0">
                <a:solidFill>
                  <a:schemeClr val="bg1"/>
                </a:solidFill>
                <a:latin typeface="Microsoft Uighur" panose="02000000000000000000" pitchFamily="2" charset="-78"/>
                <a:cs typeface="Microsoft Uighur" panose="02000000000000000000" pitchFamily="2" charset="-78"/>
              </a:rPr>
              <a:t>With C1DX/Charon immediately log data at the wafer level.</a:t>
            </a:r>
          </a:p>
          <a:p>
            <a:pPr>
              <a:lnSpc>
                <a:spcPts val="3360"/>
              </a:lnSpc>
            </a:pPr>
            <a:r>
              <a:rPr lang="en-US" altLang="zh-TW" sz="3600" dirty="0">
                <a:solidFill>
                  <a:schemeClr val="bg1"/>
                </a:solidFill>
                <a:latin typeface="Microsoft Uighur" panose="02000000000000000000" pitchFamily="2" charset="-78"/>
                <a:cs typeface="Microsoft Uighur" panose="02000000000000000000" pitchFamily="2" charset="-78"/>
              </a:rPr>
              <a:t>PMI</a:t>
            </a:r>
            <a:r>
              <a:rPr lang="zh-TW" altLang="en-US" sz="3600" dirty="0">
                <a:solidFill>
                  <a:schemeClr val="bg1"/>
                </a:solidFill>
                <a:latin typeface="Microsoft Uighur" panose="02000000000000000000" pitchFamily="2" charset="-78"/>
                <a:cs typeface="Microsoft Uighur" panose="02000000000000000000" pitchFamily="2" charset="-78"/>
              </a:rPr>
              <a:t> </a:t>
            </a:r>
            <a:r>
              <a:rPr lang="en-US" altLang="zh-TW" sz="3600" dirty="0">
                <a:solidFill>
                  <a:schemeClr val="bg1"/>
                </a:solidFill>
                <a:latin typeface="Microsoft Uighur" panose="02000000000000000000" pitchFamily="2" charset="-78"/>
                <a:cs typeface="Microsoft Uighur" panose="02000000000000000000" pitchFamily="2" charset="-78"/>
              </a:rPr>
              <a:t>Log Data Check:</a:t>
            </a:r>
          </a:p>
          <a:p>
            <a:pPr lvl="1">
              <a:lnSpc>
                <a:spcPts val="3360"/>
              </a:lnSpc>
            </a:pPr>
            <a:r>
              <a:rPr lang="en-US" altLang="zh-TW" sz="3200" dirty="0">
                <a:solidFill>
                  <a:schemeClr val="bg1"/>
                </a:solidFill>
                <a:latin typeface="Microsoft Uighur" panose="02000000000000000000" pitchFamily="2" charset="-78"/>
                <a:cs typeface="Microsoft Uighur" panose="02000000000000000000" pitchFamily="2" charset="-78"/>
              </a:rPr>
              <a:t>Check those PMI log data with KOZ=0.</a:t>
            </a:r>
          </a:p>
          <a:p>
            <a:pPr lvl="1">
              <a:lnSpc>
                <a:spcPts val="3360"/>
              </a:lnSpc>
            </a:pPr>
            <a:r>
              <a:rPr lang="en-US" altLang="zh-TW" sz="3200" dirty="0">
                <a:solidFill>
                  <a:schemeClr val="bg1"/>
                </a:solidFill>
                <a:latin typeface="Microsoft Uighur" panose="02000000000000000000" pitchFamily="2" charset="-78"/>
                <a:cs typeface="Microsoft Uighur" panose="02000000000000000000" pitchFamily="2" charset="-78"/>
              </a:rPr>
              <a:t>Calculate the time from probe log data to </a:t>
            </a:r>
          </a:p>
          <a:p>
            <a:pPr marL="457200" lvl="1" indent="0">
              <a:lnSpc>
                <a:spcPts val="3360"/>
              </a:lnSpc>
              <a:buFont typeface="Arial" panose="020B0604020202020204" pitchFamily="34" charset="0"/>
              <a:buNone/>
            </a:pPr>
            <a:r>
              <a:rPr lang="en-US" altLang="zh-TW" sz="3200" dirty="0">
                <a:solidFill>
                  <a:schemeClr val="bg1"/>
                </a:solidFill>
                <a:latin typeface="Microsoft Uighur" panose="02000000000000000000" pitchFamily="2" charset="-78"/>
                <a:cs typeface="Microsoft Uighur" panose="02000000000000000000" pitchFamily="2" charset="-78"/>
              </a:rPr>
              <a:t>    OQC step.</a:t>
            </a:r>
          </a:p>
          <a:p>
            <a:r>
              <a:rPr lang="en-US" altLang="zh-TW" sz="3600" dirty="0">
                <a:solidFill>
                  <a:schemeClr val="bg1"/>
                </a:solidFill>
                <a:latin typeface="Microsoft Uighur" panose="02000000000000000000" pitchFamily="2" charset="-78"/>
                <a:cs typeface="Microsoft Uighur" panose="02000000000000000000" pitchFamily="2" charset="-78"/>
              </a:rPr>
              <a:t>OQC Step Timing:</a:t>
            </a:r>
            <a:endParaRPr lang="zh-TW" altLang="zh-TW" sz="3600" dirty="0">
              <a:solidFill>
                <a:schemeClr val="bg1"/>
              </a:solidFill>
              <a:latin typeface="Microsoft Uighur" panose="02000000000000000000" pitchFamily="2" charset="-78"/>
              <a:cs typeface="Microsoft Uighur" panose="02000000000000000000" pitchFamily="2" charset="-78"/>
            </a:endParaRPr>
          </a:p>
          <a:p>
            <a:pPr lvl="1"/>
            <a:r>
              <a:rPr lang="en-US" altLang="zh-TW" sz="3200" dirty="0">
                <a:solidFill>
                  <a:schemeClr val="bg1"/>
                </a:solidFill>
                <a:latin typeface="Microsoft Uighur" panose="02000000000000000000" pitchFamily="2" charset="-78"/>
                <a:cs typeface="Microsoft Uighur" panose="02000000000000000000" pitchFamily="2" charset="-78"/>
              </a:rPr>
              <a:t>The total time from the last PMI log data </a:t>
            </a:r>
          </a:p>
          <a:p>
            <a:pPr marL="457200" lvl="1" indent="0">
              <a:buFont typeface="Arial" panose="020B0604020202020204" pitchFamily="34" charset="0"/>
              <a:buNone/>
            </a:pPr>
            <a:r>
              <a:rPr lang="en-US" altLang="zh-TW" sz="3200" dirty="0">
                <a:solidFill>
                  <a:schemeClr val="bg1"/>
                </a:solidFill>
                <a:latin typeface="Microsoft Uighur" panose="02000000000000000000" pitchFamily="2" charset="-78"/>
                <a:cs typeface="Microsoft Uighur" panose="02000000000000000000" pitchFamily="2" charset="-78"/>
              </a:rPr>
              <a:t>   record to the OQC is 22~24 hours which </a:t>
            </a:r>
          </a:p>
          <a:p>
            <a:pPr marL="457200" lvl="1" indent="0">
              <a:buFont typeface="Arial" panose="020B0604020202020204" pitchFamily="34" charset="0"/>
              <a:buNone/>
            </a:pPr>
            <a:r>
              <a:rPr lang="en-US" altLang="zh-TW" sz="3200" dirty="0">
                <a:solidFill>
                  <a:schemeClr val="bg1"/>
                </a:solidFill>
                <a:latin typeface="Microsoft Uighur" panose="02000000000000000000" pitchFamily="2" charset="-78"/>
                <a:cs typeface="Microsoft Uighur" panose="02000000000000000000" pitchFamily="2" charset="-78"/>
              </a:rPr>
              <a:t>   have enough time to detect KOZ=0 wafers. </a:t>
            </a:r>
          </a:p>
          <a:p>
            <a:pPr marL="0" indent="0">
              <a:lnSpc>
                <a:spcPts val="3360"/>
              </a:lnSpc>
              <a:buFont typeface="Arial" panose="020B0604020202020204" pitchFamily="34" charset="0"/>
              <a:buNone/>
            </a:pPr>
            <a:endParaRPr lang="en-US" altLang="zh-TW" dirty="0">
              <a:solidFill>
                <a:schemeClr val="bg1"/>
              </a:solidFill>
            </a:endParaRPr>
          </a:p>
        </p:txBody>
      </p:sp>
      <p:grpSp>
        <p:nvGrpSpPr>
          <p:cNvPr id="8" name="群組 7">
            <a:extLst>
              <a:ext uri="{FF2B5EF4-FFF2-40B4-BE49-F238E27FC236}">
                <a16:creationId xmlns:a16="http://schemas.microsoft.com/office/drawing/2014/main" id="{653B7D51-161F-3807-AAF8-7AB92D5DCEAF}"/>
              </a:ext>
            </a:extLst>
          </p:cNvPr>
          <p:cNvGrpSpPr/>
          <p:nvPr/>
        </p:nvGrpSpPr>
        <p:grpSpPr>
          <a:xfrm>
            <a:off x="6172201" y="2962275"/>
            <a:ext cx="5828030" cy="3218519"/>
            <a:chOff x="6691313" y="2864093"/>
            <a:chExt cx="5308917" cy="3316701"/>
          </a:xfrm>
        </p:grpSpPr>
        <p:pic>
          <p:nvPicPr>
            <p:cNvPr id="9" name="圖片 8" descr="一張含有 文字, 螢幕擷取畫面 的圖片">
              <a:extLst>
                <a:ext uri="{FF2B5EF4-FFF2-40B4-BE49-F238E27FC236}">
                  <a16:creationId xmlns:a16="http://schemas.microsoft.com/office/drawing/2014/main" id="{43E2D24B-9BE7-CF66-7286-C62673407CAF}"/>
                </a:ext>
              </a:extLst>
            </p:cNvPr>
            <p:cNvPicPr>
              <a:picLocks noChangeAspect="1"/>
            </p:cNvPicPr>
            <p:nvPr/>
          </p:nvPicPr>
          <p:blipFill rotWithShape="1">
            <a:blip r:embed="rId4">
              <a:extLst>
                <a:ext uri="{28A0092B-C50C-407E-A947-70E740481C1C}">
                  <a14:useLocalDpi xmlns:a14="http://schemas.microsoft.com/office/drawing/2010/main" val="0"/>
                </a:ext>
              </a:extLst>
            </a:blip>
            <a:srcRect l="310" r="1" b="984"/>
            <a:stretch/>
          </p:blipFill>
          <p:spPr>
            <a:xfrm>
              <a:off x="6725259" y="2864093"/>
              <a:ext cx="5274209" cy="3248205"/>
            </a:xfrm>
            <a:prstGeom prst="rect">
              <a:avLst/>
            </a:prstGeom>
          </p:spPr>
        </p:pic>
        <p:sp>
          <p:nvSpPr>
            <p:cNvPr id="10" name="流程圖: 程序 9">
              <a:extLst>
                <a:ext uri="{FF2B5EF4-FFF2-40B4-BE49-F238E27FC236}">
                  <a16:creationId xmlns:a16="http://schemas.microsoft.com/office/drawing/2014/main" id="{9CF4850F-FBCA-7DB7-D189-2EBAA38937C4}"/>
                </a:ext>
              </a:extLst>
            </p:cNvPr>
            <p:cNvSpPr/>
            <p:nvPr/>
          </p:nvSpPr>
          <p:spPr>
            <a:xfrm>
              <a:off x="10465965" y="5661252"/>
              <a:ext cx="1534265" cy="399135"/>
            </a:xfrm>
            <a:prstGeom prst="flowChartProcess">
              <a:avLst/>
            </a:prstGeom>
            <a:noFill/>
            <a:ln w="28575">
              <a:solidFill>
                <a:srgbClr val="FF0000"/>
              </a:solidFill>
            </a:ln>
            <a:effectLst>
              <a:outerShdw blurRad="50800" dist="50800" dir="5400000" sx="1000" sy="1000" algn="ctr" rotWithShape="0">
                <a:srgbClr val="000000">
                  <a:alpha val="43137"/>
                </a:srgb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4DABAC27-79AD-42D9-DF5C-D77EBCC6B857}"/>
                </a:ext>
              </a:extLst>
            </p:cNvPr>
            <p:cNvSpPr/>
            <p:nvPr/>
          </p:nvSpPr>
          <p:spPr>
            <a:xfrm>
              <a:off x="6691313" y="6002762"/>
              <a:ext cx="898969" cy="178032"/>
            </a:xfrm>
            <a:prstGeom prst="flowChartProcess">
              <a:avLst/>
            </a:prstGeom>
            <a:noFill/>
            <a:ln w="28575">
              <a:solidFill>
                <a:srgbClr val="FF0000"/>
              </a:solidFill>
            </a:ln>
            <a:effectLst>
              <a:outerShdw blurRad="50800" dist="50800" dir="5400000" sx="1000" sy="1000" algn="ctr" rotWithShape="0">
                <a:srgbClr val="000000">
                  <a:alpha val="43137"/>
                </a:srgb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Slide Number Placeholder 3">
            <a:extLst>
              <a:ext uri="{FF2B5EF4-FFF2-40B4-BE49-F238E27FC236}">
                <a16:creationId xmlns:a16="http://schemas.microsoft.com/office/drawing/2014/main" id="{4A3D7CE2-60A1-E23F-E04D-FCC86E4A2C2E}"/>
              </a:ext>
            </a:extLst>
          </p:cNvPr>
          <p:cNvSpPr>
            <a:spLocks noGrp="1"/>
          </p:cNvSpPr>
          <p:nvPr>
            <p:ph type="sldNum" sz="quarter" idx="12"/>
          </p:nvPr>
        </p:nvSpPr>
        <p:spPr/>
        <p:txBody>
          <a:bodyPr/>
          <a:lstStyle/>
          <a:p>
            <a:fld id="{B7E7695C-FCF1-4AA0-9B93-7941FED13DC4}" type="slidenum">
              <a:rPr lang="en-US" smtClean="0"/>
              <a:pPr/>
              <a:t>8</a:t>
            </a:fld>
            <a:endParaRPr lang="en-US"/>
          </a:p>
        </p:txBody>
      </p:sp>
    </p:spTree>
    <p:extLst>
      <p:ext uri="{BB962C8B-B14F-4D97-AF65-F5344CB8AC3E}">
        <p14:creationId xmlns:p14="http://schemas.microsoft.com/office/powerpoint/2010/main" val="1643977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descr="一張含有 天空 的圖片">
            <a:extLst>
              <a:ext uri="{FF2B5EF4-FFF2-40B4-BE49-F238E27FC236}">
                <a16:creationId xmlns:a16="http://schemas.microsoft.com/office/drawing/2014/main" id="{21F9AA5A-403E-AD3D-547F-3BCCF13D4E9D}"/>
              </a:ext>
            </a:extLst>
          </p:cNvPr>
          <p:cNvPicPr>
            <a:picLocks noGrp="1" noChangeAspect="1"/>
          </p:cNvPicPr>
          <p:nvPr>
            <p:ph sz="quarter" idx="29"/>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標題 1">
            <a:extLst>
              <a:ext uri="{FF2B5EF4-FFF2-40B4-BE49-F238E27FC236}">
                <a16:creationId xmlns:a16="http://schemas.microsoft.com/office/drawing/2014/main" id="{020097A3-519B-448A-6873-E897F55104CE}"/>
              </a:ext>
            </a:extLst>
          </p:cNvPr>
          <p:cNvSpPr>
            <a:spLocks noGrp="1"/>
          </p:cNvSpPr>
          <p:nvPr>
            <p:ph type="title"/>
          </p:nvPr>
        </p:nvSpPr>
        <p:spPr/>
        <p:txBody>
          <a:bodyPr>
            <a:noAutofit/>
          </a:bodyPr>
          <a:lstStyle/>
          <a:p>
            <a:r>
              <a:rPr lang="en-US" altLang="zh-TW" sz="4800" b="1" dirty="0">
                <a:solidFill>
                  <a:schemeClr val="bg1"/>
                </a:solidFill>
                <a:latin typeface="Microsoft Uighur" panose="02000000000000000000" pitchFamily="2" charset="-78"/>
                <a:cs typeface="Microsoft Uighur" panose="02000000000000000000" pitchFamily="2" charset="-78"/>
              </a:rPr>
              <a:t>Method &amp; Result</a:t>
            </a:r>
            <a:endParaRPr lang="zh-TW" altLang="en-US" sz="4800" b="1" dirty="0">
              <a:solidFill>
                <a:schemeClr val="bg1"/>
              </a:solidFill>
              <a:latin typeface="Microsoft Uighur" panose="02000000000000000000" pitchFamily="2" charset="-78"/>
              <a:cs typeface="Microsoft Uighur" panose="02000000000000000000" pitchFamily="2" charset="-78"/>
            </a:endParaRPr>
          </a:p>
        </p:txBody>
      </p:sp>
      <p:graphicFrame>
        <p:nvGraphicFramePr>
          <p:cNvPr id="7" name="內容版面配置區 4">
            <a:extLst>
              <a:ext uri="{FF2B5EF4-FFF2-40B4-BE49-F238E27FC236}">
                <a16:creationId xmlns:a16="http://schemas.microsoft.com/office/drawing/2014/main" id="{6C2B9195-F671-A8BC-9B08-48AEF36A51DF}"/>
              </a:ext>
            </a:extLst>
          </p:cNvPr>
          <p:cNvGraphicFramePr>
            <a:graphicFrameLocks/>
          </p:cNvGraphicFramePr>
          <p:nvPr>
            <p:extLst>
              <p:ext uri="{D42A27DB-BD31-4B8C-83A1-F6EECF244321}">
                <p14:modId xmlns:p14="http://schemas.microsoft.com/office/powerpoint/2010/main" val="2484417204"/>
              </p:ext>
            </p:extLst>
          </p:nvPr>
        </p:nvGraphicFramePr>
        <p:xfrm>
          <a:off x="723899" y="1427667"/>
          <a:ext cx="10744200" cy="4069080"/>
        </p:xfrm>
        <a:graphic>
          <a:graphicData uri="http://schemas.openxmlformats.org/drawingml/2006/table">
            <a:tbl>
              <a:tblPr firstRow="1" bandRow="1">
                <a:tableStyleId>{5C22544A-7EE6-4342-B048-85BDC9FD1C3A}</a:tableStyleId>
              </a:tblPr>
              <a:tblGrid>
                <a:gridCol w="2686050">
                  <a:extLst>
                    <a:ext uri="{9D8B030D-6E8A-4147-A177-3AD203B41FA5}">
                      <a16:colId xmlns:a16="http://schemas.microsoft.com/office/drawing/2014/main" val="3903813902"/>
                    </a:ext>
                  </a:extLst>
                </a:gridCol>
                <a:gridCol w="2686050">
                  <a:extLst>
                    <a:ext uri="{9D8B030D-6E8A-4147-A177-3AD203B41FA5}">
                      <a16:colId xmlns:a16="http://schemas.microsoft.com/office/drawing/2014/main" val="1778204875"/>
                    </a:ext>
                  </a:extLst>
                </a:gridCol>
                <a:gridCol w="2686050">
                  <a:extLst>
                    <a:ext uri="{9D8B030D-6E8A-4147-A177-3AD203B41FA5}">
                      <a16:colId xmlns:a16="http://schemas.microsoft.com/office/drawing/2014/main" val="4179266734"/>
                    </a:ext>
                  </a:extLst>
                </a:gridCol>
                <a:gridCol w="2686050">
                  <a:extLst>
                    <a:ext uri="{9D8B030D-6E8A-4147-A177-3AD203B41FA5}">
                      <a16:colId xmlns:a16="http://schemas.microsoft.com/office/drawing/2014/main" val="2989850550"/>
                    </a:ext>
                  </a:extLst>
                </a:gridCol>
              </a:tblGrid>
              <a:tr h="1214101">
                <a:tc>
                  <a:txBody>
                    <a:bodyPr/>
                    <a:lstStyle/>
                    <a:p>
                      <a:pPr algn="ctr"/>
                      <a:r>
                        <a:rPr lang="en-US" altLang="zh-TW" sz="2800" dirty="0">
                          <a:latin typeface="Microsoft Uighur" panose="02000000000000000000" pitchFamily="2" charset="-78"/>
                          <a:cs typeface="Microsoft Uighur" panose="02000000000000000000" pitchFamily="2" charset="-78"/>
                        </a:rPr>
                        <a:t>Machine</a:t>
                      </a:r>
                      <a:endParaRPr lang="zh-TW" altLang="en-US" sz="2800" dirty="0">
                        <a:latin typeface="Microsoft Uighur" panose="02000000000000000000" pitchFamily="2" charset="-78"/>
                        <a:cs typeface="Microsoft Uighur" panose="02000000000000000000" pitchFamily="2" charset="-78"/>
                      </a:endParaRPr>
                    </a:p>
                  </a:txBody>
                  <a:tcPr anchor="ctr"/>
                </a:tc>
                <a:tc>
                  <a:txBody>
                    <a:bodyPr/>
                    <a:lstStyle/>
                    <a:p>
                      <a:pPr algn="ctr"/>
                      <a:r>
                        <a:rPr lang="en-US" altLang="zh-TW" sz="2700" dirty="0">
                          <a:latin typeface="Microsoft Uighur" panose="02000000000000000000" pitchFamily="2" charset="-78"/>
                          <a:cs typeface="Microsoft Uighur" panose="02000000000000000000" pitchFamily="2" charset="-78"/>
                        </a:rPr>
                        <a:t>Time out from </a:t>
                      </a:r>
                    </a:p>
                    <a:p>
                      <a:pPr algn="ctr"/>
                      <a:r>
                        <a:rPr lang="en-US" altLang="zh-TW" sz="2700" dirty="0">
                          <a:latin typeface="Microsoft Uighur" panose="02000000000000000000" pitchFamily="2" charset="-78"/>
                          <a:cs typeface="Microsoft Uighur" panose="02000000000000000000" pitchFamily="2" charset="-78"/>
                        </a:rPr>
                        <a:t>probe PMI log data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700" dirty="0">
                          <a:latin typeface="Microsoft Uighur" panose="02000000000000000000" pitchFamily="2" charset="-78"/>
                          <a:cs typeface="Microsoft Uighur" panose="02000000000000000000" pitchFamily="2" charset="-78"/>
                        </a:rPr>
                        <a:t>Time in PRB OUTGOING INSP 2 STANBY</a:t>
                      </a:r>
                      <a:endParaRPr lang="zh-TW" altLang="en-US" sz="2700" dirty="0">
                        <a:latin typeface="Microsoft Uighur" panose="02000000000000000000" pitchFamily="2" charset="-78"/>
                        <a:cs typeface="Microsoft Uighur" panose="02000000000000000000" pitchFamily="2" charset="-78"/>
                      </a:endParaRPr>
                    </a:p>
                  </a:txBody>
                  <a:tcPr anchor="ctr"/>
                </a:tc>
                <a:tc>
                  <a:txBody>
                    <a:bodyPr/>
                    <a:lstStyle/>
                    <a:p>
                      <a:pPr algn="ctr"/>
                      <a:r>
                        <a:rPr lang="en-US" altLang="zh-TW" sz="2800" dirty="0">
                          <a:latin typeface="Microsoft Uighur" panose="02000000000000000000" pitchFamily="2" charset="-78"/>
                          <a:cs typeface="Microsoft Uighur" panose="02000000000000000000" pitchFamily="2" charset="-78"/>
                        </a:rPr>
                        <a:t>Average duration</a:t>
                      </a:r>
                      <a:endParaRPr lang="zh-TW" altLang="en-US" sz="2800" dirty="0">
                        <a:latin typeface="Microsoft Uighur" panose="02000000000000000000" pitchFamily="2" charset="-78"/>
                        <a:cs typeface="Microsoft Uighur" panose="02000000000000000000" pitchFamily="2" charset="-78"/>
                      </a:endParaRPr>
                    </a:p>
                  </a:txBody>
                  <a:tcPr anchor="ctr"/>
                </a:tc>
                <a:extLst>
                  <a:ext uri="{0D108BD9-81ED-4DB2-BD59-A6C34878D82A}">
                    <a16:rowId xmlns:a16="http://schemas.microsoft.com/office/drawing/2014/main" val="4150111358"/>
                  </a:ext>
                </a:extLst>
              </a:tr>
              <a:tr h="346925">
                <a:tc rowSpan="3">
                  <a:txBody>
                    <a:bodyPr/>
                    <a:lstStyle/>
                    <a:p>
                      <a:pPr algn="ctr"/>
                      <a:r>
                        <a:rPr lang="en-US" altLang="zh-TW" sz="2800" dirty="0">
                          <a:latin typeface="Microsoft Uighur" panose="02000000000000000000" pitchFamily="2" charset="-78"/>
                          <a:cs typeface="Microsoft Uighur" panose="02000000000000000000" pitchFamily="2" charset="-78"/>
                        </a:rPr>
                        <a:t>C1DX/</a:t>
                      </a:r>
                      <a:r>
                        <a:rPr lang="en-US" altLang="zh-TW" sz="2800" dirty="0" err="1">
                          <a:latin typeface="Microsoft Uighur" panose="02000000000000000000" pitchFamily="2" charset="-78"/>
                          <a:cs typeface="Microsoft Uighur" panose="02000000000000000000" pitchFamily="2" charset="-78"/>
                        </a:rPr>
                        <a:t>Cellicialog</a:t>
                      </a:r>
                      <a:endParaRPr lang="zh-TW" altLang="en-US" sz="2800" dirty="0">
                        <a:latin typeface="Microsoft Uighur" panose="02000000000000000000" pitchFamily="2" charset="-78"/>
                        <a:cs typeface="Microsoft Uighur" panose="02000000000000000000" pitchFamily="2" charset="-7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latin typeface="Microsoft Uighur" panose="02000000000000000000" pitchFamily="2" charset="-78"/>
                          <a:cs typeface="Microsoft Uighur" panose="02000000000000000000" pitchFamily="2" charset="-78"/>
                        </a:rPr>
                        <a:t>7/23 15:02</a:t>
                      </a:r>
                      <a:endParaRPr lang="zh-TW" altLang="en-US" sz="2400" dirty="0">
                        <a:latin typeface="Microsoft Uighur" panose="02000000000000000000" pitchFamily="2" charset="-78"/>
                        <a:cs typeface="Microsoft Uighur" panose="02000000000000000000" pitchFamily="2" charset="-78"/>
                      </a:endParaRPr>
                    </a:p>
                  </a:txBody>
                  <a:tcPr anchor="ctr"/>
                </a:tc>
                <a:tc>
                  <a:txBody>
                    <a:bodyPr/>
                    <a:lstStyle/>
                    <a:p>
                      <a:pPr algn="ctr"/>
                      <a:r>
                        <a:rPr lang="en-US" altLang="zh-TW" sz="2400" dirty="0">
                          <a:latin typeface="Microsoft Uighur" panose="02000000000000000000" pitchFamily="2" charset="-78"/>
                          <a:cs typeface="Microsoft Uighur" panose="02000000000000000000" pitchFamily="2" charset="-78"/>
                        </a:rPr>
                        <a:t>7/25 02:01</a:t>
                      </a:r>
                      <a:endParaRPr lang="zh-TW" altLang="en-US" sz="2400" dirty="0">
                        <a:latin typeface="Microsoft Uighur" panose="02000000000000000000" pitchFamily="2" charset="-78"/>
                        <a:cs typeface="Microsoft Uighur" panose="02000000000000000000" pitchFamily="2" charset="-78"/>
                      </a:endParaRPr>
                    </a:p>
                  </a:txBody>
                  <a:tcPr/>
                </a:tc>
                <a:tc rowSpan="3">
                  <a:txBody>
                    <a:bodyPr/>
                    <a:lstStyle/>
                    <a:p>
                      <a:pPr algn="ctr"/>
                      <a:r>
                        <a:rPr lang="en-US" altLang="zh-TW" sz="2400" dirty="0">
                          <a:latin typeface="Microsoft Uighur" panose="02000000000000000000" pitchFamily="2" charset="-78"/>
                          <a:cs typeface="Microsoft Uighur" panose="02000000000000000000" pitchFamily="2" charset="-78"/>
                        </a:rPr>
                        <a:t>24hr 18min</a:t>
                      </a:r>
                      <a:endParaRPr lang="zh-TW" altLang="en-US" sz="2400" dirty="0">
                        <a:latin typeface="Microsoft Uighur" panose="02000000000000000000" pitchFamily="2" charset="-78"/>
                        <a:cs typeface="Microsoft Uighur" panose="02000000000000000000" pitchFamily="2" charset="-78"/>
                      </a:endParaRPr>
                    </a:p>
                  </a:txBody>
                  <a:tcPr anchor="ctr"/>
                </a:tc>
                <a:extLst>
                  <a:ext uri="{0D108BD9-81ED-4DB2-BD59-A6C34878D82A}">
                    <a16:rowId xmlns:a16="http://schemas.microsoft.com/office/drawing/2014/main" val="1810874491"/>
                  </a:ext>
                </a:extLst>
              </a:tr>
              <a:tr h="346925">
                <a:tc vMerge="1">
                  <a:txBody>
                    <a:bodyPr/>
                    <a:lstStyle/>
                    <a:p>
                      <a:endParaRPr lang="zh-TW" altLang="en-US"/>
                    </a:p>
                  </a:txBody>
                  <a:tcPr/>
                </a:tc>
                <a:tc>
                  <a:txBody>
                    <a:bodyPr/>
                    <a:lstStyle/>
                    <a:p>
                      <a:pPr algn="ctr"/>
                      <a:r>
                        <a:rPr lang="en-US" altLang="zh-TW" sz="2400" dirty="0">
                          <a:latin typeface="Microsoft Uighur" panose="02000000000000000000" pitchFamily="2" charset="-78"/>
                          <a:cs typeface="Microsoft Uighur" panose="02000000000000000000" pitchFamily="2" charset="-78"/>
                        </a:rPr>
                        <a:t>7/31 23:31</a:t>
                      </a:r>
                      <a:endParaRPr lang="zh-TW" altLang="en-US" sz="2400" dirty="0">
                        <a:latin typeface="Microsoft Uighur" panose="02000000000000000000" pitchFamily="2" charset="-78"/>
                        <a:cs typeface="Microsoft Uighur" panose="02000000000000000000" pitchFamily="2" charset="-78"/>
                      </a:endParaRPr>
                    </a:p>
                  </a:txBody>
                  <a:tcPr/>
                </a:tc>
                <a:tc>
                  <a:txBody>
                    <a:bodyPr/>
                    <a:lstStyle/>
                    <a:p>
                      <a:pPr algn="ctr"/>
                      <a:r>
                        <a:rPr lang="en-US" altLang="zh-TW" sz="2400" dirty="0">
                          <a:latin typeface="Microsoft Uighur" panose="02000000000000000000" pitchFamily="2" charset="-78"/>
                          <a:cs typeface="Microsoft Uighur" panose="02000000000000000000" pitchFamily="2" charset="-78"/>
                        </a:rPr>
                        <a:t>8/2 02:01</a:t>
                      </a:r>
                      <a:endParaRPr lang="zh-TW" altLang="en-US" sz="2400" dirty="0">
                        <a:latin typeface="Microsoft Uighur" panose="02000000000000000000" pitchFamily="2" charset="-78"/>
                        <a:cs typeface="Microsoft Uighur" panose="02000000000000000000" pitchFamily="2" charset="-78"/>
                      </a:endParaRPr>
                    </a:p>
                  </a:txBody>
                  <a:tcPr/>
                </a:tc>
                <a:tc vMerge="1">
                  <a:txBody>
                    <a:bodyPr/>
                    <a:lstStyle/>
                    <a:p>
                      <a:endParaRPr lang="zh-TW" altLang="en-US"/>
                    </a:p>
                  </a:txBody>
                  <a:tcPr/>
                </a:tc>
                <a:extLst>
                  <a:ext uri="{0D108BD9-81ED-4DB2-BD59-A6C34878D82A}">
                    <a16:rowId xmlns:a16="http://schemas.microsoft.com/office/drawing/2014/main" val="2547448445"/>
                  </a:ext>
                </a:extLst>
              </a:tr>
              <a:tr h="346925">
                <a:tc vMerge="1">
                  <a:txBody>
                    <a:bodyPr/>
                    <a:lstStyle/>
                    <a:p>
                      <a:endParaRPr lang="zh-TW" altLang="en-US"/>
                    </a:p>
                  </a:txBody>
                  <a:tcPr/>
                </a:tc>
                <a:tc>
                  <a:txBody>
                    <a:bodyPr/>
                    <a:lstStyle/>
                    <a:p>
                      <a:pPr algn="ctr"/>
                      <a:r>
                        <a:rPr lang="en-US" altLang="zh-TW" sz="2400" i="0" dirty="0">
                          <a:latin typeface="Microsoft Uighur" panose="02000000000000000000" pitchFamily="2" charset="-78"/>
                          <a:cs typeface="Microsoft Uighur" panose="02000000000000000000" pitchFamily="2" charset="-78"/>
                        </a:rPr>
                        <a:t>8/3 15:53</a:t>
                      </a:r>
                      <a:endParaRPr lang="zh-TW" altLang="en-US" sz="2400" i="0" dirty="0">
                        <a:latin typeface="Microsoft Uighur" panose="02000000000000000000" pitchFamily="2" charset="-78"/>
                        <a:cs typeface="Microsoft Uighur" panose="02000000000000000000" pitchFamily="2" charset="-78"/>
                      </a:endParaRPr>
                    </a:p>
                  </a:txBody>
                  <a:tcPr/>
                </a:tc>
                <a:tc>
                  <a:txBody>
                    <a:bodyPr/>
                    <a:lstStyle/>
                    <a:p>
                      <a:pPr algn="ctr"/>
                      <a:r>
                        <a:rPr lang="en-US" altLang="zh-TW" sz="2400" dirty="0">
                          <a:latin typeface="Microsoft Uighur" panose="02000000000000000000" pitchFamily="2" charset="-78"/>
                          <a:cs typeface="Microsoft Uighur" panose="02000000000000000000" pitchFamily="2" charset="-78"/>
                        </a:rPr>
                        <a:t>8/4 09:19</a:t>
                      </a:r>
                      <a:endParaRPr lang="zh-TW" altLang="en-US" sz="2400" dirty="0">
                        <a:latin typeface="Microsoft Uighur" panose="02000000000000000000" pitchFamily="2" charset="-78"/>
                        <a:cs typeface="Microsoft Uighur" panose="02000000000000000000" pitchFamily="2" charset="-78"/>
                      </a:endParaRPr>
                    </a:p>
                  </a:txBody>
                  <a:tcPr/>
                </a:tc>
                <a:tc vMerge="1">
                  <a:txBody>
                    <a:bodyPr/>
                    <a:lstStyle/>
                    <a:p>
                      <a:endParaRPr lang="zh-TW" altLang="en-US"/>
                    </a:p>
                  </a:txBody>
                  <a:tcPr/>
                </a:tc>
                <a:extLst>
                  <a:ext uri="{0D108BD9-81ED-4DB2-BD59-A6C34878D82A}">
                    <a16:rowId xmlns:a16="http://schemas.microsoft.com/office/drawing/2014/main" val="2255886264"/>
                  </a:ext>
                </a:extLst>
              </a:tr>
              <a:tr h="346925">
                <a:tc rowSpan="3">
                  <a:txBody>
                    <a:bodyPr/>
                    <a:lstStyle/>
                    <a:p>
                      <a:pPr algn="ctr"/>
                      <a:r>
                        <a:rPr lang="en-US" altLang="zh-TW" sz="2800" dirty="0">
                          <a:latin typeface="Microsoft Uighur" panose="02000000000000000000" pitchFamily="2" charset="-78"/>
                          <a:cs typeface="Microsoft Uighur" panose="02000000000000000000" pitchFamily="2" charset="-78"/>
                        </a:rPr>
                        <a:t>Charon</a:t>
                      </a:r>
                      <a:endParaRPr lang="zh-TW" altLang="en-US" sz="2800" dirty="0">
                        <a:latin typeface="Microsoft Uighur" panose="02000000000000000000" pitchFamily="2" charset="-78"/>
                        <a:cs typeface="Microsoft Uighur" panose="02000000000000000000" pitchFamily="2" charset="-78"/>
                      </a:endParaRPr>
                    </a:p>
                  </a:txBody>
                  <a:tcPr anchor="ctr"/>
                </a:tc>
                <a:tc>
                  <a:txBody>
                    <a:bodyPr/>
                    <a:lstStyle/>
                    <a:p>
                      <a:pPr algn="ctr"/>
                      <a:r>
                        <a:rPr lang="en-US" altLang="zh-TW" sz="2400" dirty="0">
                          <a:latin typeface="Microsoft Uighur" panose="02000000000000000000" pitchFamily="2" charset="-78"/>
                          <a:cs typeface="Microsoft Uighur" panose="02000000000000000000" pitchFamily="2" charset="-78"/>
                        </a:rPr>
                        <a:t>7/21 15:28</a:t>
                      </a:r>
                      <a:endParaRPr lang="zh-TW" altLang="en-US" sz="2400" dirty="0">
                        <a:latin typeface="Microsoft Uighur" panose="02000000000000000000" pitchFamily="2" charset="-78"/>
                        <a:cs typeface="Microsoft Uighur" panose="02000000000000000000" pitchFamily="2" charset="-78"/>
                      </a:endParaRPr>
                    </a:p>
                  </a:txBody>
                  <a:tcPr/>
                </a:tc>
                <a:tc>
                  <a:txBody>
                    <a:bodyPr/>
                    <a:lstStyle/>
                    <a:p>
                      <a:pPr algn="ctr"/>
                      <a:r>
                        <a:rPr lang="en-US" altLang="zh-TW" sz="2400" dirty="0">
                          <a:latin typeface="Microsoft Uighur" panose="02000000000000000000" pitchFamily="2" charset="-78"/>
                          <a:cs typeface="Microsoft Uighur" panose="02000000000000000000" pitchFamily="2" charset="-78"/>
                        </a:rPr>
                        <a:t>7/23 04:23</a:t>
                      </a:r>
                      <a:endParaRPr lang="zh-TW" altLang="en-US" sz="2400" dirty="0">
                        <a:latin typeface="Microsoft Uighur" panose="02000000000000000000" pitchFamily="2" charset="-78"/>
                        <a:cs typeface="Microsoft Uighur" panose="02000000000000000000" pitchFamily="2" charset="-78"/>
                      </a:endParaRPr>
                    </a:p>
                  </a:txBody>
                  <a:tcPr/>
                </a:tc>
                <a:tc rowSpan="3">
                  <a:txBody>
                    <a:bodyPr/>
                    <a:lstStyle/>
                    <a:p>
                      <a:pPr algn="ctr"/>
                      <a:r>
                        <a:rPr lang="en-US" altLang="zh-TW" sz="2400" dirty="0">
                          <a:latin typeface="Microsoft Uighur" panose="02000000000000000000" pitchFamily="2" charset="-78"/>
                          <a:cs typeface="Microsoft Uighur" panose="02000000000000000000" pitchFamily="2" charset="-78"/>
                        </a:rPr>
                        <a:t>22hr 19min</a:t>
                      </a:r>
                      <a:endParaRPr lang="zh-TW" altLang="en-US" sz="2400" dirty="0">
                        <a:latin typeface="Microsoft Uighur" panose="02000000000000000000" pitchFamily="2" charset="-78"/>
                        <a:cs typeface="Microsoft Uighur" panose="02000000000000000000" pitchFamily="2" charset="-78"/>
                      </a:endParaRPr>
                    </a:p>
                  </a:txBody>
                  <a:tcPr anchor="ctr"/>
                </a:tc>
                <a:extLst>
                  <a:ext uri="{0D108BD9-81ED-4DB2-BD59-A6C34878D82A}">
                    <a16:rowId xmlns:a16="http://schemas.microsoft.com/office/drawing/2014/main" val="836901687"/>
                  </a:ext>
                </a:extLst>
              </a:tr>
              <a:tr h="346925">
                <a:tc vMerge="1">
                  <a:txBody>
                    <a:bodyPr/>
                    <a:lstStyle/>
                    <a:p>
                      <a:endParaRPr lang="zh-TW" altLang="en-US"/>
                    </a:p>
                  </a:txBody>
                  <a:tcPr/>
                </a:tc>
                <a:tc>
                  <a:txBody>
                    <a:bodyPr/>
                    <a:lstStyle/>
                    <a:p>
                      <a:pPr algn="ctr"/>
                      <a:r>
                        <a:rPr lang="en-US" altLang="zh-TW" sz="2400" dirty="0">
                          <a:latin typeface="Microsoft Uighur" panose="02000000000000000000" pitchFamily="2" charset="-78"/>
                          <a:cs typeface="Microsoft Uighur" panose="02000000000000000000" pitchFamily="2" charset="-78"/>
                        </a:rPr>
                        <a:t>7/27 15:08</a:t>
                      </a:r>
                      <a:endParaRPr lang="zh-TW" altLang="en-US" sz="2400" dirty="0">
                        <a:latin typeface="Microsoft Uighur" panose="02000000000000000000" pitchFamily="2" charset="-78"/>
                        <a:cs typeface="Microsoft Uighur" panose="02000000000000000000" pitchFamily="2" charset="-78"/>
                      </a:endParaRPr>
                    </a:p>
                  </a:txBody>
                  <a:tcPr/>
                </a:tc>
                <a:tc>
                  <a:txBody>
                    <a:bodyPr/>
                    <a:lstStyle/>
                    <a:p>
                      <a:pPr algn="ctr"/>
                      <a:r>
                        <a:rPr lang="en-US" altLang="zh-TW" sz="2400" dirty="0">
                          <a:latin typeface="Microsoft Uighur" panose="02000000000000000000" pitchFamily="2" charset="-78"/>
                          <a:cs typeface="Microsoft Uighur" panose="02000000000000000000" pitchFamily="2" charset="-78"/>
                        </a:rPr>
                        <a:t>7/28 11:07</a:t>
                      </a:r>
                      <a:endParaRPr lang="zh-TW" altLang="en-US" sz="2400" dirty="0">
                        <a:latin typeface="Microsoft Uighur" panose="02000000000000000000" pitchFamily="2" charset="-78"/>
                        <a:cs typeface="Microsoft Uighur" panose="02000000000000000000" pitchFamily="2" charset="-78"/>
                      </a:endParaRPr>
                    </a:p>
                  </a:txBody>
                  <a:tcPr/>
                </a:tc>
                <a:tc vMerge="1">
                  <a:txBody>
                    <a:bodyPr/>
                    <a:lstStyle/>
                    <a:p>
                      <a:endParaRPr lang="zh-TW" altLang="en-US"/>
                    </a:p>
                  </a:txBody>
                  <a:tcPr/>
                </a:tc>
                <a:extLst>
                  <a:ext uri="{0D108BD9-81ED-4DB2-BD59-A6C34878D82A}">
                    <a16:rowId xmlns:a16="http://schemas.microsoft.com/office/drawing/2014/main" val="3339527777"/>
                  </a:ext>
                </a:extLst>
              </a:tr>
              <a:tr h="346925">
                <a:tc vMerge="1">
                  <a:txBody>
                    <a:bodyPr/>
                    <a:lstStyle/>
                    <a:p>
                      <a:endParaRPr lang="zh-TW" altLang="en-US"/>
                    </a:p>
                  </a:txBody>
                  <a:tcPr/>
                </a:tc>
                <a:tc>
                  <a:txBody>
                    <a:bodyPr/>
                    <a:lstStyle/>
                    <a:p>
                      <a:pPr algn="ctr"/>
                      <a:r>
                        <a:rPr lang="en-US" altLang="zh-TW" sz="2400" dirty="0">
                          <a:latin typeface="Microsoft Uighur" panose="02000000000000000000" pitchFamily="2" charset="-78"/>
                          <a:cs typeface="Microsoft Uighur" panose="02000000000000000000" pitchFamily="2" charset="-78"/>
                        </a:rPr>
                        <a:t>8/3 15:03</a:t>
                      </a:r>
                      <a:endParaRPr lang="zh-TW" altLang="en-US" sz="2400" dirty="0">
                        <a:latin typeface="Microsoft Uighur" panose="02000000000000000000" pitchFamily="2" charset="-78"/>
                        <a:cs typeface="Microsoft Uighur" panose="02000000000000000000" pitchFamily="2" charset="-78"/>
                      </a:endParaRPr>
                    </a:p>
                  </a:txBody>
                  <a:tcPr/>
                </a:tc>
                <a:tc>
                  <a:txBody>
                    <a:bodyPr/>
                    <a:lstStyle/>
                    <a:p>
                      <a:pPr algn="ctr"/>
                      <a:r>
                        <a:rPr lang="en-US" altLang="zh-TW" sz="2400" dirty="0">
                          <a:latin typeface="Microsoft Uighur" panose="02000000000000000000" pitchFamily="2" charset="-78"/>
                          <a:cs typeface="Microsoft Uighur" panose="02000000000000000000" pitchFamily="2" charset="-78"/>
                        </a:rPr>
                        <a:t>8/4 01:07</a:t>
                      </a:r>
                      <a:endParaRPr lang="zh-TW" altLang="en-US" sz="2400" dirty="0">
                        <a:latin typeface="Microsoft Uighur" panose="02000000000000000000" pitchFamily="2" charset="-78"/>
                        <a:cs typeface="Microsoft Uighur" panose="02000000000000000000" pitchFamily="2" charset="-78"/>
                      </a:endParaRPr>
                    </a:p>
                  </a:txBody>
                  <a:tcPr/>
                </a:tc>
                <a:tc vMerge="1">
                  <a:txBody>
                    <a:bodyPr/>
                    <a:lstStyle/>
                    <a:p>
                      <a:endParaRPr lang="zh-TW" altLang="en-US"/>
                    </a:p>
                  </a:txBody>
                  <a:tcPr/>
                </a:tc>
                <a:extLst>
                  <a:ext uri="{0D108BD9-81ED-4DB2-BD59-A6C34878D82A}">
                    <a16:rowId xmlns:a16="http://schemas.microsoft.com/office/drawing/2014/main" val="2876018765"/>
                  </a:ext>
                </a:extLst>
              </a:tr>
            </a:tbl>
          </a:graphicData>
        </a:graphic>
      </p:graphicFrame>
      <p:sp>
        <p:nvSpPr>
          <p:cNvPr id="8" name="文字方塊 7">
            <a:extLst>
              <a:ext uri="{FF2B5EF4-FFF2-40B4-BE49-F238E27FC236}">
                <a16:creationId xmlns:a16="http://schemas.microsoft.com/office/drawing/2014/main" id="{63EFB5E7-A392-381B-D889-62546229CDF3}"/>
              </a:ext>
            </a:extLst>
          </p:cNvPr>
          <p:cNvSpPr txBox="1"/>
          <p:nvPr/>
        </p:nvSpPr>
        <p:spPr>
          <a:xfrm>
            <a:off x="888483" y="5721293"/>
            <a:ext cx="10415031" cy="553998"/>
          </a:xfrm>
          <a:prstGeom prst="rect">
            <a:avLst/>
          </a:prstGeom>
          <a:noFill/>
        </p:spPr>
        <p:txBody>
          <a:bodyPr wrap="none" rtlCol="0">
            <a:spAutoFit/>
          </a:bodyPr>
          <a:lstStyle/>
          <a:p>
            <a:r>
              <a:rPr lang="en-US" altLang="zh-TW" sz="3000" dirty="0">
                <a:solidFill>
                  <a:schemeClr val="bg1"/>
                </a:solidFill>
                <a:latin typeface="Microsoft Uighur" panose="02000000000000000000" pitchFamily="2" charset="-78"/>
                <a:cs typeface="Microsoft Uighur" panose="02000000000000000000" pitchFamily="2" charset="-78"/>
              </a:rPr>
              <a:t>PMI output log data has enough time for script to tag attribute . The script will extract per hours.</a:t>
            </a:r>
            <a:endParaRPr lang="zh-TW" altLang="en-US" sz="3000" dirty="0">
              <a:solidFill>
                <a:schemeClr val="bg1"/>
              </a:solidFill>
              <a:latin typeface="Microsoft Uighur" panose="02000000000000000000" pitchFamily="2" charset="-78"/>
              <a:cs typeface="Microsoft Uighur" panose="02000000000000000000" pitchFamily="2" charset="-78"/>
            </a:endParaRPr>
          </a:p>
        </p:txBody>
      </p:sp>
      <p:sp>
        <p:nvSpPr>
          <p:cNvPr id="3" name="Slide Number Placeholder 2">
            <a:extLst>
              <a:ext uri="{FF2B5EF4-FFF2-40B4-BE49-F238E27FC236}">
                <a16:creationId xmlns:a16="http://schemas.microsoft.com/office/drawing/2014/main" id="{0E43FE74-C349-76A9-9331-0906C58348C0}"/>
              </a:ext>
            </a:extLst>
          </p:cNvPr>
          <p:cNvSpPr>
            <a:spLocks noGrp="1"/>
          </p:cNvSpPr>
          <p:nvPr>
            <p:ph type="sldNum" sz="quarter" idx="12"/>
          </p:nvPr>
        </p:nvSpPr>
        <p:spPr/>
        <p:txBody>
          <a:bodyPr/>
          <a:lstStyle/>
          <a:p>
            <a:fld id="{B7E7695C-FCF1-4AA0-9B93-7941FED13DC4}" type="slidenum">
              <a:rPr lang="en-US" smtClean="0"/>
              <a:pPr/>
              <a:t>9</a:t>
            </a:fld>
            <a:endParaRPr lang="en-US"/>
          </a:p>
        </p:txBody>
      </p:sp>
    </p:spTree>
    <p:extLst>
      <p:ext uri="{BB962C8B-B14F-4D97-AF65-F5344CB8AC3E}">
        <p14:creationId xmlns:p14="http://schemas.microsoft.com/office/powerpoint/2010/main" val="297956071"/>
      </p:ext>
    </p:extLst>
  </p:cSld>
  <p:clrMapOvr>
    <a:masterClrMapping/>
  </p:clrMapOvr>
</p:sld>
</file>

<file path=ppt/theme/theme1.xml><?xml version="1.0" encoding="utf-8"?>
<a:theme xmlns:a="http://schemas.openxmlformats.org/drawingml/2006/main" name="佈景主題1">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佈景主題1" id="{C1717258-A42C-4354-8F23-D4456388377F}" vid="{DA122E69-A62D-4436-8509-EFD0291C82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佈景主題1</Template>
  <TotalTime>19389</TotalTime>
  <Words>2385</Words>
  <Application>Microsoft Office PowerPoint</Application>
  <PresentationFormat>寬螢幕</PresentationFormat>
  <Paragraphs>205</Paragraphs>
  <Slides>14</Slides>
  <Notes>14</Notes>
  <HiddenSlides>1</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vt:i4>
      </vt:variant>
    </vt:vector>
  </HeadingPairs>
  <TitlesOfParts>
    <vt:vector size="20" baseType="lpstr">
      <vt:lpstr>標楷體</vt:lpstr>
      <vt:lpstr>Aptos</vt:lpstr>
      <vt:lpstr>Aptos Display</vt:lpstr>
      <vt:lpstr>Arial</vt:lpstr>
      <vt:lpstr>Microsoft Uighur</vt:lpstr>
      <vt:lpstr>佈景主題1</vt:lpstr>
      <vt:lpstr>PowerPoint 簡報</vt:lpstr>
      <vt:lpstr>Outline</vt:lpstr>
      <vt:lpstr>Self  Introduction </vt:lpstr>
      <vt:lpstr>What is OQC (Outgoing Quality Control)</vt:lpstr>
      <vt:lpstr>Background</vt:lpstr>
      <vt:lpstr>Purpose</vt:lpstr>
      <vt:lpstr>Process flow  </vt:lpstr>
      <vt:lpstr>Method</vt:lpstr>
      <vt:lpstr>Method &amp; Result</vt:lpstr>
      <vt:lpstr>Conclusion</vt:lpstr>
      <vt:lpstr> AIADC &amp; OQC Collaboration  </vt:lpstr>
      <vt:lpstr>Micron  Life </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OQC Disposition Shift Left  to Probe PMI (KOZ=0)</dc:title>
  <dc:creator>Yi Ning Huang 黃 翊寧 [ Intern ]</dc:creator>
  <cp:lastModifiedBy>Yi Ning Huang 黃 翊寧 [ Intern ]</cp:lastModifiedBy>
  <cp:revision>33</cp:revision>
  <dcterms:created xsi:type="dcterms:W3CDTF">2024-08-06T02:21:04Z</dcterms:created>
  <dcterms:modified xsi:type="dcterms:W3CDTF">2024-08-23T04:53:18Z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874100-6000-43b6-a204-2d77792600b9_Enabled">
    <vt:lpwstr>true</vt:lpwstr>
  </property>
  <property fmtid="{D5CDD505-2E9C-101B-9397-08002B2CF9AE}" pid="3" name="MSIP_Label_37874100-6000-43b6-a204-2d77792600b9_SetDate">
    <vt:lpwstr>2024-08-07T07:32:41Z</vt:lpwstr>
  </property>
  <property fmtid="{D5CDD505-2E9C-101B-9397-08002B2CF9AE}" pid="4" name="MSIP_Label_37874100-6000-43b6-a204-2d77792600b9_Method">
    <vt:lpwstr>Standard</vt:lpwstr>
  </property>
  <property fmtid="{D5CDD505-2E9C-101B-9397-08002B2CF9AE}" pid="5" name="MSIP_Label_37874100-6000-43b6-a204-2d77792600b9_Name">
    <vt:lpwstr>Confidential</vt:lpwstr>
  </property>
  <property fmtid="{D5CDD505-2E9C-101B-9397-08002B2CF9AE}" pid="6" name="MSIP_Label_37874100-6000-43b6-a204-2d77792600b9_SiteId">
    <vt:lpwstr>f38a5ecd-2813-4862-b11b-ac1d563c806f</vt:lpwstr>
  </property>
  <property fmtid="{D5CDD505-2E9C-101B-9397-08002B2CF9AE}" pid="7" name="MSIP_Label_37874100-6000-43b6-a204-2d77792600b9_ActionId">
    <vt:lpwstr>c99f515f-44bf-4fe1-9b76-41f28b1e79c6</vt:lpwstr>
  </property>
  <property fmtid="{D5CDD505-2E9C-101B-9397-08002B2CF9AE}" pid="8" name="MSIP_Label_37874100-6000-43b6-a204-2d77792600b9_ContentBits">
    <vt:lpwstr>3</vt:lpwstr>
  </property>
  <property fmtid="{D5CDD505-2E9C-101B-9397-08002B2CF9AE}" pid="9" name="ClassificationContentMarkingFooterLocations">
    <vt:lpwstr>Office 佈景主題:10</vt:lpwstr>
  </property>
  <property fmtid="{D5CDD505-2E9C-101B-9397-08002B2CF9AE}" pid="10" name="ClassificationContentMarkingFooterText">
    <vt:lpwstr>Micron Confidential</vt:lpwstr>
  </property>
  <property fmtid="{D5CDD505-2E9C-101B-9397-08002B2CF9AE}" pid="11" name="ClassificationContentMarkingHeaderLocations">
    <vt:lpwstr>Office 佈景主題:9</vt:lpwstr>
  </property>
  <property fmtid="{D5CDD505-2E9C-101B-9397-08002B2CF9AE}" pid="12" name="ClassificationContentMarkingHeaderText">
    <vt:lpwstr>Micron Confidential</vt:lpwstr>
  </property>
</Properties>
</file>